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304" r:id="rId3"/>
    <p:sldId id="258" r:id="rId4"/>
    <p:sldId id="306" r:id="rId5"/>
    <p:sldId id="305" r:id="rId6"/>
    <p:sldId id="307" r:id="rId7"/>
    <p:sldId id="308" r:id="rId8"/>
    <p:sldId id="309" r:id="rId9"/>
    <p:sldId id="310" r:id="rId10"/>
    <p:sldId id="300" r:id="rId11"/>
    <p:sldId id="303" r:id="rId12"/>
    <p:sldId id="313" r:id="rId13"/>
    <p:sldId id="314" r:id="rId14"/>
    <p:sldId id="315" r:id="rId15"/>
    <p:sldId id="324" r:id="rId16"/>
    <p:sldId id="325" r:id="rId17"/>
    <p:sldId id="316" r:id="rId18"/>
    <p:sldId id="343" r:id="rId19"/>
    <p:sldId id="344" r:id="rId20"/>
    <p:sldId id="328" r:id="rId21"/>
    <p:sldId id="329" r:id="rId22"/>
    <p:sldId id="345" r:id="rId23"/>
    <p:sldId id="346" r:id="rId24"/>
    <p:sldId id="347" r:id="rId25"/>
    <p:sldId id="330" r:id="rId26"/>
    <p:sldId id="348" r:id="rId27"/>
    <p:sldId id="337" r:id="rId28"/>
    <p:sldId id="339" r:id="rId29"/>
    <p:sldId id="285" r:id="rId3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E"/>
    <a:srgbClr val="9A0000"/>
    <a:srgbClr val="338B1E"/>
    <a:srgbClr val="1E445A"/>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7056" autoAdjust="0"/>
    <p:restoredTop sz="94660"/>
  </p:normalViewPr>
  <p:slideViewPr>
    <p:cSldViewPr>
      <p:cViewPr>
        <p:scale>
          <a:sx n="77" d="100"/>
          <a:sy n="77" d="100"/>
        </p:scale>
        <p:origin x="-600" y="-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ภาพนิ่งชื่อเรื่อง">
    <p:spTree>
      <p:nvGrpSpPr>
        <p:cNvPr id="1" name=""/>
        <p:cNvGrpSpPr/>
        <p:nvPr/>
      </p:nvGrpSpPr>
      <p:grpSpPr>
        <a:xfrm>
          <a:off x="0" y="0"/>
          <a:ext cx="0" cy="0"/>
          <a:chOff x="0" y="0"/>
          <a:chExt cx="0" cy="0"/>
        </a:xfrm>
      </p:grpSpPr>
      <p:sp>
        <p:nvSpPr>
          <p:cNvPr id="2" name="ชื่อเรื่อง 1"/>
          <p:cNvSpPr>
            <a:spLocks noGrp="1"/>
          </p:cNvSpPr>
          <p:nvPr>
            <p:ph type="ctrTitle"/>
          </p:nvPr>
        </p:nvSpPr>
        <p:spPr>
          <a:xfrm>
            <a:off x="685800" y="2130425"/>
            <a:ext cx="7772400" cy="1470025"/>
          </a:xfrm>
        </p:spPr>
        <p:txBody>
          <a:bodyPr/>
          <a:lstStyle/>
          <a:p>
            <a:r>
              <a:rPr lang="th-TH" smtClean="0"/>
              <a:t>คลิกเพื่อแก้ไขลักษณะชื่อเรื่องต้นแบบ</a:t>
            </a:r>
            <a:endParaRPr lang="th-TH"/>
          </a:p>
        </p:txBody>
      </p:sp>
      <p:sp>
        <p:nvSpPr>
          <p:cNvPr id="3" name="ชื่อเรื่องรอง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h-TH" smtClean="0"/>
              <a:t>คลิกเพื่อแก้ไขลักษณะชื่อเรื่องรองต้นแบบ</a:t>
            </a:r>
            <a:endParaRPr lang="th-TH"/>
          </a:p>
        </p:txBody>
      </p:sp>
      <p:sp>
        <p:nvSpPr>
          <p:cNvPr id="4" name="ตัวแทนวันที่ 3"/>
          <p:cNvSpPr>
            <a:spLocks noGrp="1"/>
          </p:cNvSpPr>
          <p:nvPr>
            <p:ph type="dt" sz="half" idx="10"/>
          </p:nvPr>
        </p:nvSpPr>
        <p:spPr/>
        <p:txBody>
          <a:bodyPr/>
          <a:lstStyle>
            <a:lvl1pPr>
              <a:defRPr/>
            </a:lvl1pPr>
          </a:lstStyle>
          <a:p>
            <a:endParaRPr lang="en-US" altLang="th-TH"/>
          </a:p>
        </p:txBody>
      </p:sp>
      <p:sp>
        <p:nvSpPr>
          <p:cNvPr id="5" name="ตัวแทนหมายเลขภาพนิ่ง 4"/>
          <p:cNvSpPr>
            <a:spLocks noGrp="1"/>
          </p:cNvSpPr>
          <p:nvPr>
            <p:ph type="sldNum" sz="quarter" idx="11"/>
          </p:nvPr>
        </p:nvSpPr>
        <p:spPr/>
        <p:txBody>
          <a:bodyPr/>
          <a:lstStyle>
            <a:lvl1pPr>
              <a:defRPr/>
            </a:lvl1pPr>
          </a:lstStyle>
          <a:p>
            <a:r>
              <a:rPr lang="en-US" altLang="th-TH"/>
              <a:t>1 0f 20</a:t>
            </a:r>
          </a:p>
        </p:txBody>
      </p:sp>
    </p:spTree>
    <p:extLst>
      <p:ext uri="{BB962C8B-B14F-4D97-AF65-F5344CB8AC3E}">
        <p14:creationId xmlns:p14="http://schemas.microsoft.com/office/powerpoint/2010/main" val="17605826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ชื่อเรื่องและข้อความแนวตั้ง">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th-TH" smtClean="0"/>
              <a:t>คลิกเพื่อแก้ไขลักษณะชื่อเรื่องต้นแบบ</a:t>
            </a:r>
            <a:endParaRPr lang="th-TH"/>
          </a:p>
        </p:txBody>
      </p:sp>
      <p:sp>
        <p:nvSpPr>
          <p:cNvPr id="3" name="ตัวแทนข้อความแนวตั้ง 2"/>
          <p:cNvSpPr>
            <a:spLocks noGrp="1"/>
          </p:cNvSpPr>
          <p:nvPr>
            <p:ph type="body" orient="vert" idx="1"/>
          </p:nvPr>
        </p:nvSpPr>
        <p:spPr/>
        <p:txBody>
          <a:bodyPr vert="eaVert"/>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4" name="ตัวแทนวันที่ 3"/>
          <p:cNvSpPr>
            <a:spLocks noGrp="1"/>
          </p:cNvSpPr>
          <p:nvPr>
            <p:ph type="dt" sz="half" idx="10"/>
          </p:nvPr>
        </p:nvSpPr>
        <p:spPr/>
        <p:txBody>
          <a:bodyPr/>
          <a:lstStyle>
            <a:lvl1pPr>
              <a:defRPr/>
            </a:lvl1pPr>
          </a:lstStyle>
          <a:p>
            <a:endParaRPr lang="en-US" altLang="th-TH"/>
          </a:p>
        </p:txBody>
      </p:sp>
      <p:sp>
        <p:nvSpPr>
          <p:cNvPr id="5" name="ตัวแทนหมายเลขภาพนิ่ง 4"/>
          <p:cNvSpPr>
            <a:spLocks noGrp="1"/>
          </p:cNvSpPr>
          <p:nvPr>
            <p:ph type="sldNum" sz="quarter" idx="11"/>
          </p:nvPr>
        </p:nvSpPr>
        <p:spPr/>
        <p:txBody>
          <a:bodyPr/>
          <a:lstStyle>
            <a:lvl1pPr>
              <a:defRPr/>
            </a:lvl1pPr>
          </a:lstStyle>
          <a:p>
            <a:r>
              <a:rPr lang="en-US" altLang="th-TH"/>
              <a:t>1 0f 20</a:t>
            </a:r>
          </a:p>
        </p:txBody>
      </p:sp>
    </p:spTree>
    <p:extLst>
      <p:ext uri="{BB962C8B-B14F-4D97-AF65-F5344CB8AC3E}">
        <p14:creationId xmlns:p14="http://schemas.microsoft.com/office/powerpoint/2010/main" val="2732106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ข้อความและชื่อเรื่องแนวตั้ง">
    <p:spTree>
      <p:nvGrpSpPr>
        <p:cNvPr id="1" name=""/>
        <p:cNvGrpSpPr/>
        <p:nvPr/>
      </p:nvGrpSpPr>
      <p:grpSpPr>
        <a:xfrm>
          <a:off x="0" y="0"/>
          <a:ext cx="0" cy="0"/>
          <a:chOff x="0" y="0"/>
          <a:chExt cx="0" cy="0"/>
        </a:xfrm>
      </p:grpSpPr>
      <p:sp>
        <p:nvSpPr>
          <p:cNvPr id="2" name="ชื่อเรื่องแนวตั้ง 1"/>
          <p:cNvSpPr>
            <a:spLocks noGrp="1"/>
          </p:cNvSpPr>
          <p:nvPr>
            <p:ph type="title" orient="vert"/>
          </p:nvPr>
        </p:nvSpPr>
        <p:spPr>
          <a:xfrm>
            <a:off x="7296150" y="838200"/>
            <a:ext cx="1847850" cy="5287963"/>
          </a:xfrm>
        </p:spPr>
        <p:txBody>
          <a:bodyPr vert="eaVert"/>
          <a:lstStyle/>
          <a:p>
            <a:r>
              <a:rPr lang="th-TH" smtClean="0"/>
              <a:t>คลิกเพื่อแก้ไขลักษณะชื่อเรื่องต้นแบบ</a:t>
            </a:r>
            <a:endParaRPr lang="th-TH"/>
          </a:p>
        </p:txBody>
      </p:sp>
      <p:sp>
        <p:nvSpPr>
          <p:cNvPr id="3" name="ตัวแทนข้อความแนวตั้ง 2"/>
          <p:cNvSpPr>
            <a:spLocks noGrp="1"/>
          </p:cNvSpPr>
          <p:nvPr>
            <p:ph type="body" orient="vert" idx="1"/>
          </p:nvPr>
        </p:nvSpPr>
        <p:spPr>
          <a:xfrm>
            <a:off x="1752600" y="838200"/>
            <a:ext cx="5391150" cy="5287963"/>
          </a:xfrm>
        </p:spPr>
        <p:txBody>
          <a:bodyPr vert="eaVert"/>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4" name="ตัวแทนวันที่ 3"/>
          <p:cNvSpPr>
            <a:spLocks noGrp="1"/>
          </p:cNvSpPr>
          <p:nvPr>
            <p:ph type="dt" sz="half" idx="10"/>
          </p:nvPr>
        </p:nvSpPr>
        <p:spPr/>
        <p:txBody>
          <a:bodyPr/>
          <a:lstStyle>
            <a:lvl1pPr>
              <a:defRPr/>
            </a:lvl1pPr>
          </a:lstStyle>
          <a:p>
            <a:endParaRPr lang="en-US" altLang="th-TH"/>
          </a:p>
        </p:txBody>
      </p:sp>
      <p:sp>
        <p:nvSpPr>
          <p:cNvPr id="5" name="ตัวแทนหมายเลขภาพนิ่ง 4"/>
          <p:cNvSpPr>
            <a:spLocks noGrp="1"/>
          </p:cNvSpPr>
          <p:nvPr>
            <p:ph type="sldNum" sz="quarter" idx="11"/>
          </p:nvPr>
        </p:nvSpPr>
        <p:spPr/>
        <p:txBody>
          <a:bodyPr/>
          <a:lstStyle>
            <a:lvl1pPr>
              <a:defRPr/>
            </a:lvl1pPr>
          </a:lstStyle>
          <a:p>
            <a:r>
              <a:rPr lang="en-US" altLang="th-TH"/>
              <a:t>1 0f 20</a:t>
            </a:r>
          </a:p>
        </p:txBody>
      </p:sp>
    </p:spTree>
    <p:extLst>
      <p:ext uri="{BB962C8B-B14F-4D97-AF65-F5344CB8AC3E}">
        <p14:creationId xmlns:p14="http://schemas.microsoft.com/office/powerpoint/2010/main" val="25386020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ชื่อเรื่อง ข้อความ และเนื้อหา">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1905000" y="838200"/>
            <a:ext cx="7239000" cy="715963"/>
          </a:xfrm>
        </p:spPr>
        <p:txBody>
          <a:bodyPr/>
          <a:lstStyle/>
          <a:p>
            <a:r>
              <a:rPr lang="th-TH" smtClean="0"/>
              <a:t>คลิกเพื่อแก้ไขลักษณะชื่อเรื่องต้นแบบ</a:t>
            </a:r>
            <a:endParaRPr lang="th-TH"/>
          </a:p>
        </p:txBody>
      </p:sp>
      <p:sp>
        <p:nvSpPr>
          <p:cNvPr id="3" name="ตัวแทนข้อความ 2"/>
          <p:cNvSpPr>
            <a:spLocks noGrp="1"/>
          </p:cNvSpPr>
          <p:nvPr>
            <p:ph type="body" sz="half" idx="1"/>
          </p:nvPr>
        </p:nvSpPr>
        <p:spPr>
          <a:xfrm>
            <a:off x="1752600" y="1828800"/>
            <a:ext cx="3390900" cy="4297363"/>
          </a:xfrm>
        </p:spPr>
        <p:txBody>
          <a:body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4" name="ตัวแทนเนื้อหา 3"/>
          <p:cNvSpPr>
            <a:spLocks noGrp="1"/>
          </p:cNvSpPr>
          <p:nvPr>
            <p:ph sz="half" idx="2"/>
          </p:nvPr>
        </p:nvSpPr>
        <p:spPr>
          <a:xfrm>
            <a:off x="5295900" y="1828800"/>
            <a:ext cx="3390900" cy="4297363"/>
          </a:xfrm>
        </p:spPr>
        <p:txBody>
          <a:body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5" name="ตัวแทนวันที่ 4"/>
          <p:cNvSpPr>
            <a:spLocks noGrp="1"/>
          </p:cNvSpPr>
          <p:nvPr>
            <p:ph type="dt" sz="half" idx="10"/>
          </p:nvPr>
        </p:nvSpPr>
        <p:spPr>
          <a:xfrm>
            <a:off x="457200" y="6245225"/>
            <a:ext cx="2133600" cy="476250"/>
          </a:xfrm>
        </p:spPr>
        <p:txBody>
          <a:bodyPr/>
          <a:lstStyle>
            <a:lvl1pPr>
              <a:defRPr/>
            </a:lvl1pPr>
          </a:lstStyle>
          <a:p>
            <a:endParaRPr lang="en-US" altLang="th-TH"/>
          </a:p>
        </p:txBody>
      </p:sp>
      <p:sp>
        <p:nvSpPr>
          <p:cNvPr id="6" name="ตัวแทนหมายเลขภาพนิ่ง 5"/>
          <p:cNvSpPr>
            <a:spLocks noGrp="1"/>
          </p:cNvSpPr>
          <p:nvPr>
            <p:ph type="sldNum" sz="quarter" idx="11"/>
          </p:nvPr>
        </p:nvSpPr>
        <p:spPr>
          <a:xfrm>
            <a:off x="6553200" y="6245225"/>
            <a:ext cx="2133600" cy="476250"/>
          </a:xfrm>
        </p:spPr>
        <p:txBody>
          <a:bodyPr/>
          <a:lstStyle>
            <a:lvl1pPr>
              <a:defRPr/>
            </a:lvl1pPr>
          </a:lstStyle>
          <a:p>
            <a:r>
              <a:rPr lang="en-US" altLang="th-TH"/>
              <a:t>1 0f 20</a:t>
            </a:r>
          </a:p>
        </p:txBody>
      </p:sp>
    </p:spTree>
    <p:extLst>
      <p:ext uri="{BB962C8B-B14F-4D97-AF65-F5344CB8AC3E}">
        <p14:creationId xmlns:p14="http://schemas.microsoft.com/office/powerpoint/2010/main" val="2633843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ชื่อเรื่องและเนื้อหา">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th-TH" smtClean="0"/>
              <a:t>คลิกเพื่อแก้ไขลักษณะชื่อเรื่องต้นแบบ</a:t>
            </a:r>
            <a:endParaRPr lang="th-TH"/>
          </a:p>
        </p:txBody>
      </p:sp>
      <p:sp>
        <p:nvSpPr>
          <p:cNvPr id="3" name="ตัวแทนเนื้อหา 2"/>
          <p:cNvSpPr>
            <a:spLocks noGrp="1"/>
          </p:cNvSpPr>
          <p:nvPr>
            <p:ph idx="1"/>
          </p:nvPr>
        </p:nvSpPr>
        <p:spPr/>
        <p:txBody>
          <a:body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4" name="ตัวแทนวันที่ 3"/>
          <p:cNvSpPr>
            <a:spLocks noGrp="1"/>
          </p:cNvSpPr>
          <p:nvPr>
            <p:ph type="dt" sz="half" idx="10"/>
          </p:nvPr>
        </p:nvSpPr>
        <p:spPr/>
        <p:txBody>
          <a:bodyPr/>
          <a:lstStyle>
            <a:lvl1pPr>
              <a:defRPr/>
            </a:lvl1pPr>
          </a:lstStyle>
          <a:p>
            <a:endParaRPr lang="en-US" altLang="th-TH"/>
          </a:p>
        </p:txBody>
      </p:sp>
      <p:sp>
        <p:nvSpPr>
          <p:cNvPr id="5" name="ตัวแทนหมายเลขภาพนิ่ง 4"/>
          <p:cNvSpPr>
            <a:spLocks noGrp="1"/>
          </p:cNvSpPr>
          <p:nvPr>
            <p:ph type="sldNum" sz="quarter" idx="11"/>
          </p:nvPr>
        </p:nvSpPr>
        <p:spPr/>
        <p:txBody>
          <a:bodyPr/>
          <a:lstStyle>
            <a:lvl1pPr>
              <a:defRPr/>
            </a:lvl1pPr>
          </a:lstStyle>
          <a:p>
            <a:r>
              <a:rPr lang="en-US" altLang="th-TH"/>
              <a:t>1 0f 20</a:t>
            </a:r>
          </a:p>
        </p:txBody>
      </p:sp>
    </p:spTree>
    <p:extLst>
      <p:ext uri="{BB962C8B-B14F-4D97-AF65-F5344CB8AC3E}">
        <p14:creationId xmlns:p14="http://schemas.microsoft.com/office/powerpoint/2010/main" val="28856496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ส่วนหัวของส่วน">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722313" y="4406900"/>
            <a:ext cx="7772400" cy="1362075"/>
          </a:xfrm>
        </p:spPr>
        <p:txBody>
          <a:bodyPr anchor="t"/>
          <a:lstStyle>
            <a:lvl1pPr algn="l">
              <a:defRPr sz="4000" b="1" cap="all"/>
            </a:lvl1pPr>
          </a:lstStyle>
          <a:p>
            <a:r>
              <a:rPr lang="th-TH" smtClean="0"/>
              <a:t>คลิกเพื่อแก้ไขลักษณะชื่อเรื่องต้นแบบ</a:t>
            </a:r>
            <a:endParaRPr lang="th-TH"/>
          </a:p>
        </p:txBody>
      </p:sp>
      <p:sp>
        <p:nvSpPr>
          <p:cNvPr id="3" name="ตัวแทนข้อความ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h-TH" smtClean="0"/>
              <a:t>คลิกเพื่อแก้ไขลักษณะของข้อความต้นแบบ</a:t>
            </a:r>
          </a:p>
        </p:txBody>
      </p:sp>
      <p:sp>
        <p:nvSpPr>
          <p:cNvPr id="4" name="ตัวแทนวันที่ 3"/>
          <p:cNvSpPr>
            <a:spLocks noGrp="1"/>
          </p:cNvSpPr>
          <p:nvPr>
            <p:ph type="dt" sz="half" idx="10"/>
          </p:nvPr>
        </p:nvSpPr>
        <p:spPr/>
        <p:txBody>
          <a:bodyPr/>
          <a:lstStyle>
            <a:lvl1pPr>
              <a:defRPr/>
            </a:lvl1pPr>
          </a:lstStyle>
          <a:p>
            <a:endParaRPr lang="en-US" altLang="th-TH"/>
          </a:p>
        </p:txBody>
      </p:sp>
      <p:sp>
        <p:nvSpPr>
          <p:cNvPr id="5" name="ตัวแทนหมายเลขภาพนิ่ง 4"/>
          <p:cNvSpPr>
            <a:spLocks noGrp="1"/>
          </p:cNvSpPr>
          <p:nvPr>
            <p:ph type="sldNum" sz="quarter" idx="11"/>
          </p:nvPr>
        </p:nvSpPr>
        <p:spPr/>
        <p:txBody>
          <a:bodyPr/>
          <a:lstStyle>
            <a:lvl1pPr>
              <a:defRPr/>
            </a:lvl1pPr>
          </a:lstStyle>
          <a:p>
            <a:r>
              <a:rPr lang="en-US" altLang="th-TH"/>
              <a:t>1 0f 20</a:t>
            </a:r>
          </a:p>
        </p:txBody>
      </p:sp>
    </p:spTree>
    <p:extLst>
      <p:ext uri="{BB962C8B-B14F-4D97-AF65-F5344CB8AC3E}">
        <p14:creationId xmlns:p14="http://schemas.microsoft.com/office/powerpoint/2010/main" val="30986602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เนื้อหา 2 ส่วน">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th-TH" smtClean="0"/>
              <a:t>คลิกเพื่อแก้ไขลักษณะชื่อเรื่องต้นแบบ</a:t>
            </a:r>
            <a:endParaRPr lang="th-TH"/>
          </a:p>
        </p:txBody>
      </p:sp>
      <p:sp>
        <p:nvSpPr>
          <p:cNvPr id="3" name="ตัวแทนเนื้อหา 2"/>
          <p:cNvSpPr>
            <a:spLocks noGrp="1"/>
          </p:cNvSpPr>
          <p:nvPr>
            <p:ph sz="half" idx="1"/>
          </p:nvPr>
        </p:nvSpPr>
        <p:spPr>
          <a:xfrm>
            <a:off x="1752600" y="1828800"/>
            <a:ext cx="33909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4" name="ตัวแทนเนื้อหา 3"/>
          <p:cNvSpPr>
            <a:spLocks noGrp="1"/>
          </p:cNvSpPr>
          <p:nvPr>
            <p:ph sz="half" idx="2"/>
          </p:nvPr>
        </p:nvSpPr>
        <p:spPr>
          <a:xfrm>
            <a:off x="5295900" y="1828800"/>
            <a:ext cx="33909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5" name="ตัวแทนวันที่ 4"/>
          <p:cNvSpPr>
            <a:spLocks noGrp="1"/>
          </p:cNvSpPr>
          <p:nvPr>
            <p:ph type="dt" sz="half" idx="10"/>
          </p:nvPr>
        </p:nvSpPr>
        <p:spPr/>
        <p:txBody>
          <a:bodyPr/>
          <a:lstStyle>
            <a:lvl1pPr>
              <a:defRPr/>
            </a:lvl1pPr>
          </a:lstStyle>
          <a:p>
            <a:endParaRPr lang="en-US" altLang="th-TH"/>
          </a:p>
        </p:txBody>
      </p:sp>
      <p:sp>
        <p:nvSpPr>
          <p:cNvPr id="6" name="ตัวแทนหมายเลขภาพนิ่ง 5"/>
          <p:cNvSpPr>
            <a:spLocks noGrp="1"/>
          </p:cNvSpPr>
          <p:nvPr>
            <p:ph type="sldNum" sz="quarter" idx="11"/>
          </p:nvPr>
        </p:nvSpPr>
        <p:spPr/>
        <p:txBody>
          <a:bodyPr/>
          <a:lstStyle>
            <a:lvl1pPr>
              <a:defRPr/>
            </a:lvl1pPr>
          </a:lstStyle>
          <a:p>
            <a:r>
              <a:rPr lang="en-US" altLang="th-TH"/>
              <a:t>1 0f 20</a:t>
            </a:r>
          </a:p>
        </p:txBody>
      </p:sp>
    </p:spTree>
    <p:extLst>
      <p:ext uri="{BB962C8B-B14F-4D97-AF65-F5344CB8AC3E}">
        <p14:creationId xmlns:p14="http://schemas.microsoft.com/office/powerpoint/2010/main" val="35148986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การเปรียบเทียบ">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457200" y="274638"/>
            <a:ext cx="8229600" cy="1143000"/>
          </a:xfrm>
        </p:spPr>
        <p:txBody>
          <a:bodyPr/>
          <a:lstStyle>
            <a:lvl1pPr>
              <a:defRPr/>
            </a:lvl1pPr>
          </a:lstStyle>
          <a:p>
            <a:r>
              <a:rPr lang="th-TH" smtClean="0"/>
              <a:t>คลิกเพื่อแก้ไขลักษณะชื่อเรื่องต้นแบบ</a:t>
            </a:r>
            <a:endParaRPr lang="th-TH"/>
          </a:p>
        </p:txBody>
      </p:sp>
      <p:sp>
        <p:nvSpPr>
          <p:cNvPr id="3" name="ตัวแทนข้อความ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h-TH" smtClean="0"/>
              <a:t>คลิกเพื่อแก้ไขลักษณะของข้อความต้นแบบ</a:t>
            </a:r>
          </a:p>
        </p:txBody>
      </p:sp>
      <p:sp>
        <p:nvSpPr>
          <p:cNvPr id="4" name="ตัวแทนเนื้อหา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5" name="ตัวแทนข้อความ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h-TH" smtClean="0"/>
              <a:t>คลิกเพื่อแก้ไขลักษณะของข้อความต้นแบบ</a:t>
            </a:r>
          </a:p>
        </p:txBody>
      </p:sp>
      <p:sp>
        <p:nvSpPr>
          <p:cNvPr id="6" name="ตัวแทนเนื้อหา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7" name="ตัวแทนวันที่ 6"/>
          <p:cNvSpPr>
            <a:spLocks noGrp="1"/>
          </p:cNvSpPr>
          <p:nvPr>
            <p:ph type="dt" sz="half" idx="10"/>
          </p:nvPr>
        </p:nvSpPr>
        <p:spPr/>
        <p:txBody>
          <a:bodyPr/>
          <a:lstStyle>
            <a:lvl1pPr>
              <a:defRPr/>
            </a:lvl1pPr>
          </a:lstStyle>
          <a:p>
            <a:endParaRPr lang="en-US" altLang="th-TH"/>
          </a:p>
        </p:txBody>
      </p:sp>
      <p:sp>
        <p:nvSpPr>
          <p:cNvPr id="8" name="ตัวแทนหมายเลขภาพนิ่ง 7"/>
          <p:cNvSpPr>
            <a:spLocks noGrp="1"/>
          </p:cNvSpPr>
          <p:nvPr>
            <p:ph type="sldNum" sz="quarter" idx="11"/>
          </p:nvPr>
        </p:nvSpPr>
        <p:spPr/>
        <p:txBody>
          <a:bodyPr/>
          <a:lstStyle>
            <a:lvl1pPr>
              <a:defRPr/>
            </a:lvl1pPr>
          </a:lstStyle>
          <a:p>
            <a:r>
              <a:rPr lang="en-US" altLang="th-TH"/>
              <a:t>1 0f 20</a:t>
            </a:r>
          </a:p>
        </p:txBody>
      </p:sp>
    </p:spTree>
    <p:extLst>
      <p:ext uri="{BB962C8B-B14F-4D97-AF65-F5344CB8AC3E}">
        <p14:creationId xmlns:p14="http://schemas.microsoft.com/office/powerpoint/2010/main" val="5032237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เฉพาะชื่อเรื่อง">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th-TH" smtClean="0"/>
              <a:t>คลิกเพื่อแก้ไขลักษณะชื่อเรื่องต้นแบบ</a:t>
            </a:r>
            <a:endParaRPr lang="th-TH"/>
          </a:p>
        </p:txBody>
      </p:sp>
      <p:sp>
        <p:nvSpPr>
          <p:cNvPr id="3" name="ตัวแทนวันที่ 2"/>
          <p:cNvSpPr>
            <a:spLocks noGrp="1"/>
          </p:cNvSpPr>
          <p:nvPr>
            <p:ph type="dt" sz="half" idx="10"/>
          </p:nvPr>
        </p:nvSpPr>
        <p:spPr/>
        <p:txBody>
          <a:bodyPr/>
          <a:lstStyle>
            <a:lvl1pPr>
              <a:defRPr/>
            </a:lvl1pPr>
          </a:lstStyle>
          <a:p>
            <a:endParaRPr lang="en-US" altLang="th-TH"/>
          </a:p>
        </p:txBody>
      </p:sp>
      <p:sp>
        <p:nvSpPr>
          <p:cNvPr id="4" name="ตัวแทนหมายเลขภาพนิ่ง 3"/>
          <p:cNvSpPr>
            <a:spLocks noGrp="1"/>
          </p:cNvSpPr>
          <p:nvPr>
            <p:ph type="sldNum" sz="quarter" idx="11"/>
          </p:nvPr>
        </p:nvSpPr>
        <p:spPr/>
        <p:txBody>
          <a:bodyPr/>
          <a:lstStyle>
            <a:lvl1pPr>
              <a:defRPr/>
            </a:lvl1pPr>
          </a:lstStyle>
          <a:p>
            <a:r>
              <a:rPr lang="en-US" altLang="th-TH"/>
              <a:t>1 0f 20</a:t>
            </a:r>
          </a:p>
        </p:txBody>
      </p:sp>
    </p:spTree>
    <p:extLst>
      <p:ext uri="{BB962C8B-B14F-4D97-AF65-F5344CB8AC3E}">
        <p14:creationId xmlns:p14="http://schemas.microsoft.com/office/powerpoint/2010/main" val="2369458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ว่างเปล่า">
    <p:spTree>
      <p:nvGrpSpPr>
        <p:cNvPr id="1" name=""/>
        <p:cNvGrpSpPr/>
        <p:nvPr/>
      </p:nvGrpSpPr>
      <p:grpSpPr>
        <a:xfrm>
          <a:off x="0" y="0"/>
          <a:ext cx="0" cy="0"/>
          <a:chOff x="0" y="0"/>
          <a:chExt cx="0" cy="0"/>
        </a:xfrm>
      </p:grpSpPr>
      <p:sp>
        <p:nvSpPr>
          <p:cNvPr id="2" name="ตัวแทนวันที่ 1"/>
          <p:cNvSpPr>
            <a:spLocks noGrp="1"/>
          </p:cNvSpPr>
          <p:nvPr>
            <p:ph type="dt" sz="half" idx="10"/>
          </p:nvPr>
        </p:nvSpPr>
        <p:spPr/>
        <p:txBody>
          <a:bodyPr/>
          <a:lstStyle>
            <a:lvl1pPr>
              <a:defRPr/>
            </a:lvl1pPr>
          </a:lstStyle>
          <a:p>
            <a:endParaRPr lang="en-US" altLang="th-TH"/>
          </a:p>
        </p:txBody>
      </p:sp>
      <p:sp>
        <p:nvSpPr>
          <p:cNvPr id="3" name="ตัวแทนหมายเลขภาพนิ่ง 2"/>
          <p:cNvSpPr>
            <a:spLocks noGrp="1"/>
          </p:cNvSpPr>
          <p:nvPr>
            <p:ph type="sldNum" sz="quarter" idx="11"/>
          </p:nvPr>
        </p:nvSpPr>
        <p:spPr/>
        <p:txBody>
          <a:bodyPr/>
          <a:lstStyle>
            <a:lvl1pPr>
              <a:defRPr/>
            </a:lvl1pPr>
          </a:lstStyle>
          <a:p>
            <a:r>
              <a:rPr lang="en-US" altLang="th-TH"/>
              <a:t>1 0f 20</a:t>
            </a:r>
          </a:p>
        </p:txBody>
      </p:sp>
    </p:spTree>
    <p:extLst>
      <p:ext uri="{BB962C8B-B14F-4D97-AF65-F5344CB8AC3E}">
        <p14:creationId xmlns:p14="http://schemas.microsoft.com/office/powerpoint/2010/main" val="2906017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เนื้อหาพร้อมคำอธิบายภาพ">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457200" y="273050"/>
            <a:ext cx="3008313" cy="1162050"/>
          </a:xfrm>
        </p:spPr>
        <p:txBody>
          <a:bodyPr anchor="b"/>
          <a:lstStyle>
            <a:lvl1pPr algn="l">
              <a:defRPr sz="2000" b="1"/>
            </a:lvl1pPr>
          </a:lstStyle>
          <a:p>
            <a:r>
              <a:rPr lang="th-TH" smtClean="0"/>
              <a:t>คลิกเพื่อแก้ไขลักษณะชื่อเรื่องต้นแบบ</a:t>
            </a:r>
            <a:endParaRPr lang="th-TH"/>
          </a:p>
        </p:txBody>
      </p:sp>
      <p:sp>
        <p:nvSpPr>
          <p:cNvPr id="3" name="ตัวแทนเนื้อหา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4" name="ตัวแทนข้อความ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h-TH" smtClean="0"/>
              <a:t>คลิกเพื่อแก้ไขลักษณะของข้อความต้นแบบ</a:t>
            </a:r>
          </a:p>
        </p:txBody>
      </p:sp>
      <p:sp>
        <p:nvSpPr>
          <p:cNvPr id="5" name="ตัวแทนวันที่ 4"/>
          <p:cNvSpPr>
            <a:spLocks noGrp="1"/>
          </p:cNvSpPr>
          <p:nvPr>
            <p:ph type="dt" sz="half" idx="10"/>
          </p:nvPr>
        </p:nvSpPr>
        <p:spPr/>
        <p:txBody>
          <a:bodyPr/>
          <a:lstStyle>
            <a:lvl1pPr>
              <a:defRPr/>
            </a:lvl1pPr>
          </a:lstStyle>
          <a:p>
            <a:endParaRPr lang="en-US" altLang="th-TH"/>
          </a:p>
        </p:txBody>
      </p:sp>
      <p:sp>
        <p:nvSpPr>
          <p:cNvPr id="6" name="ตัวแทนหมายเลขภาพนิ่ง 5"/>
          <p:cNvSpPr>
            <a:spLocks noGrp="1"/>
          </p:cNvSpPr>
          <p:nvPr>
            <p:ph type="sldNum" sz="quarter" idx="11"/>
          </p:nvPr>
        </p:nvSpPr>
        <p:spPr/>
        <p:txBody>
          <a:bodyPr/>
          <a:lstStyle>
            <a:lvl1pPr>
              <a:defRPr/>
            </a:lvl1pPr>
          </a:lstStyle>
          <a:p>
            <a:r>
              <a:rPr lang="en-US" altLang="th-TH"/>
              <a:t>1 0f 20</a:t>
            </a:r>
          </a:p>
        </p:txBody>
      </p:sp>
    </p:spTree>
    <p:extLst>
      <p:ext uri="{BB962C8B-B14F-4D97-AF65-F5344CB8AC3E}">
        <p14:creationId xmlns:p14="http://schemas.microsoft.com/office/powerpoint/2010/main" val="35623675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รูปภาพพร้อมคำอธิบายภาพ">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1792288" y="4800600"/>
            <a:ext cx="5486400" cy="566738"/>
          </a:xfrm>
        </p:spPr>
        <p:txBody>
          <a:bodyPr anchor="b"/>
          <a:lstStyle>
            <a:lvl1pPr algn="l">
              <a:defRPr sz="2000" b="1"/>
            </a:lvl1pPr>
          </a:lstStyle>
          <a:p>
            <a:r>
              <a:rPr lang="th-TH" smtClean="0"/>
              <a:t>คลิกเพื่อแก้ไขลักษณะชื่อเรื่องต้นแบบ</a:t>
            </a:r>
            <a:endParaRPr lang="th-TH"/>
          </a:p>
        </p:txBody>
      </p:sp>
      <p:sp>
        <p:nvSpPr>
          <p:cNvPr id="3" name="ตัวแทนรูปภาพ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h-TH"/>
          </a:p>
        </p:txBody>
      </p:sp>
      <p:sp>
        <p:nvSpPr>
          <p:cNvPr id="4" name="ตัวแทนข้อความ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h-TH" smtClean="0"/>
              <a:t>คลิกเพื่อแก้ไขลักษณะของข้อความต้นแบบ</a:t>
            </a:r>
          </a:p>
        </p:txBody>
      </p:sp>
      <p:sp>
        <p:nvSpPr>
          <p:cNvPr id="5" name="ตัวแทนวันที่ 4"/>
          <p:cNvSpPr>
            <a:spLocks noGrp="1"/>
          </p:cNvSpPr>
          <p:nvPr>
            <p:ph type="dt" sz="half" idx="10"/>
          </p:nvPr>
        </p:nvSpPr>
        <p:spPr/>
        <p:txBody>
          <a:bodyPr/>
          <a:lstStyle>
            <a:lvl1pPr>
              <a:defRPr/>
            </a:lvl1pPr>
          </a:lstStyle>
          <a:p>
            <a:endParaRPr lang="en-US" altLang="th-TH"/>
          </a:p>
        </p:txBody>
      </p:sp>
      <p:sp>
        <p:nvSpPr>
          <p:cNvPr id="6" name="ตัวแทนหมายเลขภาพนิ่ง 5"/>
          <p:cNvSpPr>
            <a:spLocks noGrp="1"/>
          </p:cNvSpPr>
          <p:nvPr>
            <p:ph type="sldNum" sz="quarter" idx="11"/>
          </p:nvPr>
        </p:nvSpPr>
        <p:spPr/>
        <p:txBody>
          <a:bodyPr/>
          <a:lstStyle>
            <a:lvl1pPr>
              <a:defRPr/>
            </a:lvl1pPr>
          </a:lstStyle>
          <a:p>
            <a:r>
              <a:rPr lang="en-US" altLang="th-TH"/>
              <a:t>1 0f 20</a:t>
            </a:r>
          </a:p>
        </p:txBody>
      </p:sp>
    </p:spTree>
    <p:extLst>
      <p:ext uri="{BB962C8B-B14F-4D97-AF65-F5344CB8AC3E}">
        <p14:creationId xmlns:p14="http://schemas.microsoft.com/office/powerpoint/2010/main" val="27440479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905000" y="838200"/>
            <a:ext cx="7239000" cy="71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th-TH" smtClean="0"/>
              <a:t>Click to edit Master title style</a:t>
            </a:r>
          </a:p>
        </p:txBody>
      </p:sp>
      <p:sp>
        <p:nvSpPr>
          <p:cNvPr id="1027" name="Rectangle 3"/>
          <p:cNvSpPr>
            <a:spLocks noGrp="1" noChangeArrowheads="1"/>
          </p:cNvSpPr>
          <p:nvPr>
            <p:ph type="body" idx="1"/>
          </p:nvPr>
        </p:nvSpPr>
        <p:spPr bwMode="auto">
          <a:xfrm>
            <a:off x="1752600" y="1828800"/>
            <a:ext cx="6934200" cy="429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th-TH" smtClean="0"/>
              <a:t>Click to edit Master text styles</a:t>
            </a:r>
          </a:p>
          <a:p>
            <a:pPr lvl="1"/>
            <a:r>
              <a:rPr lang="en-US" altLang="th-TH" smtClean="0"/>
              <a:t>Second level</a:t>
            </a:r>
          </a:p>
          <a:p>
            <a:pPr lvl="2"/>
            <a:r>
              <a:rPr lang="en-US" altLang="th-TH" smtClean="0"/>
              <a:t>Third level</a:t>
            </a:r>
          </a:p>
          <a:p>
            <a:pPr lvl="3"/>
            <a:r>
              <a:rPr lang="en-US" altLang="th-TH" smtClean="0"/>
              <a:t>Fourth level</a:t>
            </a:r>
          </a:p>
          <a:p>
            <a:pPr lvl="4"/>
            <a:r>
              <a:rPr lang="en-US" altLang="th-TH"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th-TH"/>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r>
              <a:rPr lang="en-US" altLang="th-TH"/>
              <a:t>1 0f 20</a:t>
            </a:r>
          </a:p>
        </p:txBody>
      </p:sp>
      <p:sp>
        <p:nvSpPr>
          <p:cNvPr id="1032" name="Rectangle 8"/>
          <p:cNvSpPr>
            <a:spLocks noChangeArrowheads="1"/>
          </p:cNvSpPr>
          <p:nvPr/>
        </p:nvSpPr>
        <p:spPr bwMode="auto">
          <a:xfrm>
            <a:off x="1524000" y="0"/>
            <a:ext cx="7239000" cy="71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800" b="1">
                <a:solidFill>
                  <a:schemeClr val="tx2"/>
                </a:solidFill>
                <a:latin typeface="Arial" pitchFamily="34" charset="0"/>
              </a:defRPr>
            </a:lvl1pPr>
            <a:lvl2pPr>
              <a:defRPr sz="2800" b="1">
                <a:solidFill>
                  <a:schemeClr val="tx2"/>
                </a:solidFill>
                <a:latin typeface="Arial" pitchFamily="34" charset="0"/>
              </a:defRPr>
            </a:lvl2pPr>
            <a:lvl3pPr>
              <a:defRPr sz="2800" b="1">
                <a:solidFill>
                  <a:schemeClr val="tx2"/>
                </a:solidFill>
                <a:latin typeface="Arial" pitchFamily="34" charset="0"/>
              </a:defRPr>
            </a:lvl3pPr>
            <a:lvl4pPr>
              <a:defRPr sz="2800" b="1">
                <a:solidFill>
                  <a:schemeClr val="tx2"/>
                </a:solidFill>
                <a:latin typeface="Arial" pitchFamily="34" charset="0"/>
              </a:defRPr>
            </a:lvl4pPr>
            <a:lvl5pPr>
              <a:defRPr sz="2800" b="1">
                <a:solidFill>
                  <a:schemeClr val="tx2"/>
                </a:solidFill>
                <a:latin typeface="Arial" pitchFamily="34" charset="0"/>
              </a:defRPr>
            </a:lvl5pPr>
            <a:lvl6pPr marL="457200" fontAlgn="base">
              <a:spcBef>
                <a:spcPct val="0"/>
              </a:spcBef>
              <a:spcAft>
                <a:spcPct val="0"/>
              </a:spcAft>
              <a:defRPr sz="2800" b="1">
                <a:solidFill>
                  <a:schemeClr val="tx2"/>
                </a:solidFill>
                <a:latin typeface="Arial" pitchFamily="34" charset="0"/>
              </a:defRPr>
            </a:lvl6pPr>
            <a:lvl7pPr marL="914400" fontAlgn="base">
              <a:spcBef>
                <a:spcPct val="0"/>
              </a:spcBef>
              <a:spcAft>
                <a:spcPct val="0"/>
              </a:spcAft>
              <a:defRPr sz="2800" b="1">
                <a:solidFill>
                  <a:schemeClr val="tx2"/>
                </a:solidFill>
                <a:latin typeface="Arial" pitchFamily="34" charset="0"/>
              </a:defRPr>
            </a:lvl7pPr>
            <a:lvl8pPr marL="1371600" fontAlgn="base">
              <a:spcBef>
                <a:spcPct val="0"/>
              </a:spcBef>
              <a:spcAft>
                <a:spcPct val="0"/>
              </a:spcAft>
              <a:defRPr sz="2800" b="1">
                <a:solidFill>
                  <a:schemeClr val="tx2"/>
                </a:solidFill>
                <a:latin typeface="Arial" pitchFamily="34" charset="0"/>
              </a:defRPr>
            </a:lvl8pPr>
            <a:lvl9pPr marL="1828800" fontAlgn="base">
              <a:spcBef>
                <a:spcPct val="0"/>
              </a:spcBef>
              <a:spcAft>
                <a:spcPct val="0"/>
              </a:spcAft>
              <a:defRPr sz="2800" b="1">
                <a:solidFill>
                  <a:schemeClr val="tx2"/>
                </a:solidFill>
                <a:latin typeface="Arial" pitchFamily="34" charset="0"/>
              </a:defRPr>
            </a:lvl9pPr>
          </a:lstStyle>
          <a:p>
            <a:endParaRPr lang="th-TH" altLang="th-TH"/>
          </a:p>
        </p:txBody>
      </p:sp>
      <p:pic>
        <p:nvPicPr>
          <p:cNvPr id="1033" name="Picture 9"/>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rtl="0" fontAlgn="base">
        <a:spcBef>
          <a:spcPct val="0"/>
        </a:spcBef>
        <a:spcAft>
          <a:spcPct val="0"/>
        </a:spcAft>
        <a:defRPr sz="2800" b="1">
          <a:solidFill>
            <a:schemeClr val="tx2"/>
          </a:solidFill>
          <a:latin typeface="+mj-lt"/>
          <a:ea typeface="+mj-ea"/>
          <a:cs typeface="+mj-cs"/>
        </a:defRPr>
      </a:lvl1pPr>
      <a:lvl2pPr algn="l" rtl="0" fontAlgn="base">
        <a:spcBef>
          <a:spcPct val="0"/>
        </a:spcBef>
        <a:spcAft>
          <a:spcPct val="0"/>
        </a:spcAft>
        <a:defRPr sz="2800" b="1">
          <a:solidFill>
            <a:schemeClr val="tx2"/>
          </a:solidFill>
          <a:latin typeface="Arial" pitchFamily="34" charset="0"/>
        </a:defRPr>
      </a:lvl2pPr>
      <a:lvl3pPr algn="l" rtl="0" fontAlgn="base">
        <a:spcBef>
          <a:spcPct val="0"/>
        </a:spcBef>
        <a:spcAft>
          <a:spcPct val="0"/>
        </a:spcAft>
        <a:defRPr sz="2800" b="1">
          <a:solidFill>
            <a:schemeClr val="tx2"/>
          </a:solidFill>
          <a:latin typeface="Arial" pitchFamily="34" charset="0"/>
        </a:defRPr>
      </a:lvl3pPr>
      <a:lvl4pPr algn="l" rtl="0" fontAlgn="base">
        <a:spcBef>
          <a:spcPct val="0"/>
        </a:spcBef>
        <a:spcAft>
          <a:spcPct val="0"/>
        </a:spcAft>
        <a:defRPr sz="2800" b="1">
          <a:solidFill>
            <a:schemeClr val="tx2"/>
          </a:solidFill>
          <a:latin typeface="Arial" pitchFamily="34" charset="0"/>
        </a:defRPr>
      </a:lvl4pPr>
      <a:lvl5pPr algn="l" rtl="0" fontAlgn="base">
        <a:spcBef>
          <a:spcPct val="0"/>
        </a:spcBef>
        <a:spcAft>
          <a:spcPct val="0"/>
        </a:spcAft>
        <a:defRPr sz="2800" b="1">
          <a:solidFill>
            <a:schemeClr val="tx2"/>
          </a:solidFill>
          <a:latin typeface="Arial" pitchFamily="34" charset="0"/>
        </a:defRPr>
      </a:lvl5pPr>
      <a:lvl6pPr marL="457200" algn="l" rtl="0" fontAlgn="base">
        <a:spcBef>
          <a:spcPct val="0"/>
        </a:spcBef>
        <a:spcAft>
          <a:spcPct val="0"/>
        </a:spcAft>
        <a:defRPr sz="2800" b="1">
          <a:solidFill>
            <a:schemeClr val="tx2"/>
          </a:solidFill>
          <a:latin typeface="Arial" pitchFamily="34" charset="0"/>
        </a:defRPr>
      </a:lvl6pPr>
      <a:lvl7pPr marL="914400" algn="l" rtl="0" fontAlgn="base">
        <a:spcBef>
          <a:spcPct val="0"/>
        </a:spcBef>
        <a:spcAft>
          <a:spcPct val="0"/>
        </a:spcAft>
        <a:defRPr sz="2800" b="1">
          <a:solidFill>
            <a:schemeClr val="tx2"/>
          </a:solidFill>
          <a:latin typeface="Arial" pitchFamily="34" charset="0"/>
        </a:defRPr>
      </a:lvl7pPr>
      <a:lvl8pPr marL="1371600" algn="l" rtl="0" fontAlgn="base">
        <a:spcBef>
          <a:spcPct val="0"/>
        </a:spcBef>
        <a:spcAft>
          <a:spcPct val="0"/>
        </a:spcAft>
        <a:defRPr sz="2800" b="1">
          <a:solidFill>
            <a:schemeClr val="tx2"/>
          </a:solidFill>
          <a:latin typeface="Arial" pitchFamily="34" charset="0"/>
        </a:defRPr>
      </a:lvl8pPr>
      <a:lvl9pPr marL="1828800" algn="l" rtl="0" fontAlgn="base">
        <a:spcBef>
          <a:spcPct val="0"/>
        </a:spcBef>
        <a:spcAft>
          <a:spcPct val="0"/>
        </a:spcAft>
        <a:defRPr sz="2800" b="1">
          <a:solidFill>
            <a:schemeClr val="tx2"/>
          </a:solidFill>
          <a:latin typeface="Arial" pitchFamily="34" charset="0"/>
        </a:defRPr>
      </a:lvl9pPr>
    </p:titleStyle>
    <p:bodyStyle>
      <a:lvl1pPr algn="l" rtl="0" fontAlgn="base">
        <a:spcBef>
          <a:spcPct val="20000"/>
        </a:spcBef>
        <a:spcAft>
          <a:spcPct val="0"/>
        </a:spcAft>
        <a:defRPr sz="2400">
          <a:solidFill>
            <a:schemeClr val="tx1"/>
          </a:solidFill>
          <a:latin typeface="+mn-lt"/>
          <a:ea typeface="+mn-ea"/>
          <a:cs typeface="+mn-cs"/>
        </a:defRPr>
      </a:lvl1pPr>
      <a:lvl2pPr marL="465138" indent="-7938" algn="l" rtl="0" fontAlgn="base">
        <a:spcBef>
          <a:spcPct val="20000"/>
        </a:spcBef>
        <a:spcAft>
          <a:spcPct val="0"/>
        </a:spcAft>
        <a:defRPr sz="2000">
          <a:solidFill>
            <a:schemeClr val="tx1"/>
          </a:solidFill>
          <a:latin typeface="+mn-lt"/>
        </a:defRPr>
      </a:lvl2pPr>
      <a:lvl3pPr marL="914400" algn="l" rtl="0" fontAlgn="base">
        <a:spcBef>
          <a:spcPct val="20000"/>
        </a:spcBef>
        <a:spcAft>
          <a:spcPct val="0"/>
        </a:spcAft>
        <a:defRPr>
          <a:solidFill>
            <a:schemeClr val="tx1"/>
          </a:solidFill>
          <a:latin typeface="+mn-lt"/>
        </a:defRPr>
      </a:lvl3pPr>
      <a:lvl4pPr marL="1379538" indent="-7938" algn="l" rtl="0" fontAlgn="base">
        <a:spcBef>
          <a:spcPct val="20000"/>
        </a:spcBef>
        <a:spcAft>
          <a:spcPct val="0"/>
        </a:spcAft>
        <a:defRPr sz="1600">
          <a:solidFill>
            <a:schemeClr val="tx1"/>
          </a:solidFill>
          <a:latin typeface="+mn-lt"/>
        </a:defRPr>
      </a:lvl4pPr>
      <a:lvl5pPr marL="1828800" algn="l" rtl="0" fontAlgn="base">
        <a:spcBef>
          <a:spcPct val="20000"/>
        </a:spcBef>
        <a:spcAft>
          <a:spcPct val="0"/>
        </a:spcAft>
        <a:defRPr sz="1400">
          <a:solidFill>
            <a:schemeClr val="tx1"/>
          </a:solidFill>
          <a:latin typeface="+mn-lt"/>
        </a:defRPr>
      </a:lvl5pPr>
      <a:lvl6pPr marL="2286000" algn="l" rtl="0" fontAlgn="base">
        <a:spcBef>
          <a:spcPct val="20000"/>
        </a:spcBef>
        <a:spcAft>
          <a:spcPct val="0"/>
        </a:spcAft>
        <a:defRPr sz="1400">
          <a:solidFill>
            <a:schemeClr val="tx1"/>
          </a:solidFill>
          <a:latin typeface="+mn-lt"/>
        </a:defRPr>
      </a:lvl6pPr>
      <a:lvl7pPr marL="2743200" algn="l" rtl="0" fontAlgn="base">
        <a:spcBef>
          <a:spcPct val="20000"/>
        </a:spcBef>
        <a:spcAft>
          <a:spcPct val="0"/>
        </a:spcAft>
        <a:defRPr sz="1400">
          <a:solidFill>
            <a:schemeClr val="tx1"/>
          </a:solidFill>
          <a:latin typeface="+mn-lt"/>
        </a:defRPr>
      </a:lvl7pPr>
      <a:lvl8pPr marL="3200400" algn="l" rtl="0" fontAlgn="base">
        <a:spcBef>
          <a:spcPct val="20000"/>
        </a:spcBef>
        <a:spcAft>
          <a:spcPct val="0"/>
        </a:spcAft>
        <a:defRPr sz="1400">
          <a:solidFill>
            <a:schemeClr val="tx1"/>
          </a:solidFill>
          <a:latin typeface="+mn-lt"/>
        </a:defRPr>
      </a:lvl8pPr>
      <a:lvl9pPr marL="3657600" algn="l" rtl="0" fontAlgn="base">
        <a:spcBef>
          <a:spcPct val="20000"/>
        </a:spcBef>
        <a:spcAft>
          <a:spcPct val="0"/>
        </a:spcAft>
        <a:defRPr sz="1400">
          <a:solidFill>
            <a:schemeClr val="tx1"/>
          </a:solidFill>
          <a:latin typeface="+mn-lt"/>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slide" Target="slide12.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eg"/><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networking.glencoe.com/" TargetMode="External"/><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ch6.jpg                                                        0003CC2CMacintosh HD                   BC8A223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081" name="Rectangle 9"/>
          <p:cNvSpPr>
            <a:spLocks noChangeArrowheads="1"/>
          </p:cNvSpPr>
          <p:nvPr/>
        </p:nvSpPr>
        <p:spPr bwMode="auto">
          <a:xfrm>
            <a:off x="2133600" y="1905000"/>
            <a:ext cx="6858000" cy="422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r>
              <a:rPr lang="en-US" altLang="th-TH" sz="2000" b="1" dirty="0">
                <a:solidFill>
                  <a:srgbClr val="338C1E"/>
                </a:solidFill>
                <a:hlinkClick r:id="rId3" action="ppaction://hlinksldjump"/>
              </a:rPr>
              <a:t>Section </a:t>
            </a:r>
            <a:r>
              <a:rPr lang="en-US" altLang="th-TH" sz="2000" b="1" dirty="0" smtClean="0">
                <a:solidFill>
                  <a:srgbClr val="338C1E"/>
                </a:solidFill>
                <a:hlinkClick r:id="rId3" action="ppaction://hlinksldjump"/>
              </a:rPr>
              <a:t>5.1</a:t>
            </a:r>
            <a:endParaRPr lang="en-US" altLang="th-TH" sz="2000" b="1" dirty="0"/>
          </a:p>
          <a:p>
            <a:pPr lvl="1" eaLnBrk="0" hangingPunct="0">
              <a:buClr>
                <a:srgbClr val="EF9100"/>
              </a:buClr>
              <a:buFont typeface="Times"/>
              <a:buChar char="•"/>
            </a:pPr>
            <a:r>
              <a:rPr lang="en-US" altLang="th-TH" b="1" dirty="0">
                <a:solidFill>
                  <a:srgbClr val="1E445A"/>
                </a:solidFill>
              </a:rPr>
              <a:t> Explain the development of operating systems</a:t>
            </a:r>
          </a:p>
          <a:p>
            <a:pPr lvl="1" eaLnBrk="0" hangingPunct="0">
              <a:buClr>
                <a:srgbClr val="EF9100"/>
              </a:buClr>
              <a:buFont typeface="Times"/>
              <a:buChar char="•"/>
            </a:pPr>
            <a:r>
              <a:rPr lang="en-US" altLang="th-TH" b="1" dirty="0">
                <a:solidFill>
                  <a:srgbClr val="1E445A"/>
                </a:solidFill>
              </a:rPr>
              <a:t> Differentiate between operating systems</a:t>
            </a:r>
            <a:endParaRPr lang="en-US" altLang="th-TH" b="1" dirty="0">
              <a:solidFill>
                <a:srgbClr val="24506A"/>
              </a:solidFill>
            </a:endParaRPr>
          </a:p>
          <a:p>
            <a:pPr eaLnBrk="0" hangingPunct="0"/>
            <a:endParaRPr lang="en-US" altLang="th-TH" sz="2000" b="1" dirty="0"/>
          </a:p>
          <a:p>
            <a:pPr eaLnBrk="0" hangingPunct="0"/>
            <a:r>
              <a:rPr lang="en-US" altLang="th-TH" sz="2000" b="1" dirty="0">
                <a:solidFill>
                  <a:srgbClr val="338C1E"/>
                </a:solidFill>
                <a:hlinkClick r:id="rId4" action="ppaction://hlinksldjump"/>
              </a:rPr>
              <a:t>Section </a:t>
            </a:r>
            <a:r>
              <a:rPr lang="en-US" altLang="th-TH" sz="2000" b="1" dirty="0" smtClean="0">
                <a:solidFill>
                  <a:srgbClr val="338C1E"/>
                </a:solidFill>
                <a:hlinkClick r:id="rId4" action="ppaction://hlinksldjump"/>
              </a:rPr>
              <a:t>5.2</a:t>
            </a:r>
            <a:endParaRPr lang="en-US" altLang="th-TH" sz="2000" b="1" dirty="0"/>
          </a:p>
          <a:p>
            <a:pPr lvl="1" eaLnBrk="0" hangingPunct="0">
              <a:buClr>
                <a:srgbClr val="EF9100"/>
              </a:buClr>
              <a:buFont typeface="Times"/>
              <a:buChar char="•"/>
            </a:pPr>
            <a:r>
              <a:rPr lang="en-US" altLang="th-TH" b="1" dirty="0">
                <a:solidFill>
                  <a:srgbClr val="1E445A"/>
                </a:solidFill>
              </a:rPr>
              <a:t> Demonstrate knowledge of basic GUI components</a:t>
            </a:r>
          </a:p>
          <a:p>
            <a:pPr lvl="1" eaLnBrk="0" hangingPunct="0">
              <a:buClr>
                <a:srgbClr val="EF9100"/>
              </a:buClr>
              <a:buFont typeface="Times"/>
              <a:buChar char="•"/>
            </a:pPr>
            <a:r>
              <a:rPr lang="en-US" altLang="th-TH" b="1" dirty="0">
                <a:solidFill>
                  <a:srgbClr val="1E445A"/>
                </a:solidFill>
              </a:rPr>
              <a:t> Compare and contrast file systems</a:t>
            </a:r>
          </a:p>
          <a:p>
            <a:pPr lvl="1" eaLnBrk="0" hangingPunct="0">
              <a:buClr>
                <a:srgbClr val="EF9100"/>
              </a:buClr>
              <a:buFont typeface="Times"/>
              <a:buChar char="•"/>
            </a:pPr>
            <a:r>
              <a:rPr lang="en-US" altLang="th-TH" b="1" dirty="0">
                <a:solidFill>
                  <a:srgbClr val="1E445A"/>
                </a:solidFill>
              </a:rPr>
              <a:t> Explain the organization of file system directories</a:t>
            </a:r>
            <a:endParaRPr lang="en-US" altLang="th-TH" sz="2400" dirty="0"/>
          </a:p>
          <a:p>
            <a:pPr eaLnBrk="0" hangingPunct="0"/>
            <a:endParaRPr lang="en-US" altLang="th-TH" sz="2400" dirty="0"/>
          </a:p>
        </p:txBody>
      </p:sp>
      <p:pic>
        <p:nvPicPr>
          <p:cNvPr id="3083" name="Picture 11" descr="&#10;copyright.jpg                                                  0006721DRedFrog                        BA8BED2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572250"/>
            <a:ext cx="9144000" cy="2857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219200" y="190530"/>
            <a:ext cx="609600" cy="400110"/>
          </a:xfrm>
          <a:prstGeom prst="rect">
            <a:avLst/>
          </a:prstGeom>
          <a:solidFill>
            <a:srgbClr val="FF0000"/>
          </a:solidFill>
        </p:spPr>
        <p:txBody>
          <a:bodyPr wrap="square" rtlCol="0">
            <a:spAutoFit/>
          </a:bodyPr>
          <a:lstStyle/>
          <a:p>
            <a:pPr algn="ctr"/>
            <a:r>
              <a:rPr lang="en-US" sz="2000" b="1" dirty="0" smtClean="0">
                <a:solidFill>
                  <a:srgbClr val="FFC000"/>
                </a:solidFill>
              </a:rPr>
              <a:t>5</a:t>
            </a:r>
            <a:endParaRPr lang="th-TH" sz="2000" b="1" dirty="0">
              <a:solidFill>
                <a:srgbClr val="FFC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1799"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61808" name="Text Box 16"/>
          <p:cNvSpPr txBox="1">
            <a:spLocks noChangeArrowheads="1"/>
          </p:cNvSpPr>
          <p:nvPr/>
        </p:nvSpPr>
        <p:spPr bwMode="auto">
          <a:xfrm>
            <a:off x="1473200" y="723900"/>
            <a:ext cx="5365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th-TH" sz="2000" b="1" dirty="0" smtClean="0"/>
              <a:t>5.1</a:t>
            </a:r>
            <a:endParaRPr lang="en-US" altLang="th-TH" sz="2000" b="1" dirty="0">
              <a:solidFill>
                <a:schemeClr val="bg1"/>
              </a:solidFill>
            </a:endParaRPr>
          </a:p>
        </p:txBody>
      </p:sp>
      <p:sp>
        <p:nvSpPr>
          <p:cNvPr id="161809" name="Rectangle 17"/>
          <p:cNvSpPr>
            <a:spLocks noChangeArrowheads="1"/>
          </p:cNvSpPr>
          <p:nvPr/>
        </p:nvSpPr>
        <p:spPr bwMode="auto">
          <a:xfrm>
            <a:off x="2095500" y="1874838"/>
            <a:ext cx="3162300" cy="4221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pPr>
            <a:r>
              <a:rPr lang="en-US" altLang="th-TH" sz="2000" b="1">
                <a:solidFill>
                  <a:srgbClr val="0066FE"/>
                </a:solidFill>
                <a:effectLst>
                  <a:outerShdw blurRad="38100" dist="38100" dir="2700000" algn="tl">
                    <a:srgbClr val="C0C0C0"/>
                  </a:outerShdw>
                </a:effectLst>
              </a:rPr>
              <a:t>Linux</a:t>
            </a:r>
            <a:r>
              <a:rPr lang="en-US" altLang="th-TH" sz="2000" b="1">
                <a:solidFill>
                  <a:srgbClr val="0066FE"/>
                </a:solidFill>
              </a:rPr>
              <a:t> </a:t>
            </a:r>
            <a:r>
              <a:rPr lang="en-US" altLang="th-TH" sz="2000"/>
              <a:t>has gained popularity as an alternative to Windows. </a:t>
            </a:r>
          </a:p>
          <a:p>
            <a:pPr>
              <a:spcBef>
                <a:spcPct val="20000"/>
              </a:spcBef>
            </a:pPr>
            <a:endParaRPr lang="en-US" altLang="th-TH" sz="2000"/>
          </a:p>
          <a:p>
            <a:pPr>
              <a:spcBef>
                <a:spcPct val="20000"/>
              </a:spcBef>
            </a:pPr>
            <a:r>
              <a:rPr lang="en-US" altLang="th-TH" sz="2000"/>
              <a:t>It is an </a:t>
            </a:r>
            <a:r>
              <a:rPr lang="en-US" altLang="th-TH" sz="2000" b="1">
                <a:solidFill>
                  <a:srgbClr val="0066FE"/>
                </a:solidFill>
                <a:effectLst>
                  <a:outerShdw blurRad="38100" dist="38100" dir="2700000" algn="tl">
                    <a:srgbClr val="C0C0C0"/>
                  </a:outerShdw>
                </a:effectLst>
              </a:rPr>
              <a:t>open source</a:t>
            </a:r>
            <a:r>
              <a:rPr lang="en-US" altLang="th-TH" sz="2000"/>
              <a:t> application, and is completely free to anyone who wants to download the files and set it up.</a:t>
            </a:r>
          </a:p>
        </p:txBody>
      </p:sp>
      <p:sp>
        <p:nvSpPr>
          <p:cNvPr id="161810" name="Rectangle 18"/>
          <p:cNvSpPr>
            <a:spLocks noChangeArrowheads="1"/>
          </p:cNvSpPr>
          <p:nvPr/>
        </p:nvSpPr>
        <p:spPr bwMode="auto">
          <a:xfrm>
            <a:off x="5829300" y="1874838"/>
            <a:ext cx="3162300" cy="4221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pPr>
            <a:r>
              <a:rPr lang="en-US" altLang="th-TH" b="1">
                <a:solidFill>
                  <a:srgbClr val="0066FE"/>
                </a:solidFill>
                <a:effectLst>
                  <a:outerShdw blurRad="38100" dist="38100" dir="2700000" algn="tl">
                    <a:srgbClr val="C0C0C0"/>
                  </a:outerShdw>
                </a:effectLst>
              </a:rPr>
              <a:t>Linux</a:t>
            </a:r>
            <a:r>
              <a:rPr lang="en-US" altLang="th-TH" b="1">
                <a:solidFill>
                  <a:srgbClr val="0066FE"/>
                </a:solidFill>
              </a:rPr>
              <a:t> </a:t>
            </a:r>
            <a:r>
              <a:rPr lang="en-US" altLang="th-TH"/>
              <a:t> A derivative operating system of UNIX. It has gained popularity as an alternative to Microsoft Windows. (p. 170)</a:t>
            </a:r>
          </a:p>
          <a:p>
            <a:pPr>
              <a:spcBef>
                <a:spcPct val="20000"/>
              </a:spcBef>
            </a:pPr>
            <a:endParaRPr lang="en-US" altLang="th-TH"/>
          </a:p>
          <a:p>
            <a:pPr>
              <a:spcBef>
                <a:spcPct val="20000"/>
              </a:spcBef>
            </a:pPr>
            <a:r>
              <a:rPr lang="en-US" altLang="th-TH" b="1">
                <a:solidFill>
                  <a:srgbClr val="0066FE"/>
                </a:solidFill>
                <a:effectLst>
                  <a:outerShdw blurRad="38100" dist="38100" dir="2700000" algn="tl">
                    <a:srgbClr val="C0C0C0"/>
                  </a:outerShdw>
                </a:effectLst>
              </a:rPr>
              <a:t>open source</a:t>
            </a:r>
            <a:r>
              <a:rPr lang="en-US" altLang="th-TH"/>
              <a:t>  Programming code that is available to anyone. Linux was made of this, which meant that anyone was free to add and improve on the code.          (p. 170)</a:t>
            </a:r>
          </a:p>
        </p:txBody>
      </p:sp>
      <p:sp>
        <p:nvSpPr>
          <p:cNvPr id="161811" name="Rectangle 19"/>
          <p:cNvSpPr>
            <a:spLocks noChangeArrowheads="1"/>
          </p:cNvSpPr>
          <p:nvPr/>
        </p:nvSpPr>
        <p:spPr bwMode="auto">
          <a:xfrm>
            <a:off x="2133600" y="1036638"/>
            <a:ext cx="6705600" cy="71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r>
              <a:rPr lang="en-US" altLang="th-TH" sz="2400" b="1">
                <a:solidFill>
                  <a:srgbClr val="9A0000"/>
                </a:solidFill>
              </a:rPr>
              <a:t>LINUX</a:t>
            </a:r>
          </a:p>
        </p:txBody>
      </p:sp>
      <p:sp>
        <p:nvSpPr>
          <p:cNvPr id="161812" name="Rectangle 20"/>
          <p:cNvSpPr>
            <a:spLocks noChangeArrowheads="1"/>
          </p:cNvSpPr>
          <p:nvPr/>
        </p:nvSpPr>
        <p:spPr bwMode="auto">
          <a:xfrm>
            <a:off x="2133600" y="533400"/>
            <a:ext cx="6311900" cy="71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r>
              <a:rPr lang="en-US" altLang="th-TH" sz="2700" b="1">
                <a:solidFill>
                  <a:srgbClr val="338B1E"/>
                </a:solidFill>
              </a:rPr>
              <a:t>Common Operating Systems</a:t>
            </a:r>
          </a:p>
        </p:txBody>
      </p:sp>
      <p:pic>
        <p:nvPicPr>
          <p:cNvPr id="161813" name="Picture 21" descr="&#10;copyright.jpg                                                  0006721DRedFrog                        BA8BED2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572250"/>
            <a:ext cx="9144000" cy="2857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6181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618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810"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7" name="Text Box 9"/>
          <p:cNvSpPr txBox="1">
            <a:spLocks noChangeArrowheads="1"/>
          </p:cNvSpPr>
          <p:nvPr/>
        </p:nvSpPr>
        <p:spPr bwMode="auto">
          <a:xfrm>
            <a:off x="1473200" y="723900"/>
            <a:ext cx="5365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th-TH" sz="2000" b="1" dirty="0" smtClean="0"/>
              <a:t>5.1</a:t>
            </a:r>
            <a:endParaRPr lang="en-US" altLang="th-TH" sz="2000" b="1" dirty="0">
              <a:solidFill>
                <a:schemeClr val="bg1"/>
              </a:solidFill>
            </a:endParaRPr>
          </a:p>
        </p:txBody>
      </p:sp>
      <p:sp>
        <p:nvSpPr>
          <p:cNvPr id="165898" name="Rectangle 10"/>
          <p:cNvSpPr>
            <a:spLocks noChangeArrowheads="1"/>
          </p:cNvSpPr>
          <p:nvPr/>
        </p:nvSpPr>
        <p:spPr bwMode="auto">
          <a:xfrm>
            <a:off x="2133600" y="1036638"/>
            <a:ext cx="6705600" cy="71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r>
              <a:rPr lang="en-US" altLang="th-TH" sz="2400" b="1">
                <a:solidFill>
                  <a:srgbClr val="9A0000"/>
                </a:solidFill>
              </a:rPr>
              <a:t>You Try It</a:t>
            </a:r>
            <a:endParaRPr lang="en-US" altLang="th-TH" sz="2800" b="1">
              <a:solidFill>
                <a:schemeClr val="tx2"/>
              </a:solidFill>
            </a:endParaRPr>
          </a:p>
        </p:txBody>
      </p:sp>
      <p:sp>
        <p:nvSpPr>
          <p:cNvPr id="165899" name="Rectangle 11"/>
          <p:cNvSpPr>
            <a:spLocks noChangeArrowheads="1"/>
          </p:cNvSpPr>
          <p:nvPr/>
        </p:nvSpPr>
        <p:spPr bwMode="auto">
          <a:xfrm>
            <a:off x="2133600" y="1879600"/>
            <a:ext cx="6781800" cy="422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pPr>
            <a:endParaRPr lang="en-US" altLang="th-TH" sz="2000"/>
          </a:p>
          <a:p>
            <a:pPr>
              <a:spcBef>
                <a:spcPct val="20000"/>
              </a:spcBef>
            </a:pPr>
            <a:endParaRPr lang="en-US" altLang="th-TH" sz="2000"/>
          </a:p>
          <a:p>
            <a:pPr>
              <a:spcBef>
                <a:spcPct val="20000"/>
              </a:spcBef>
            </a:pPr>
            <a:endParaRPr lang="en-US" altLang="th-TH" sz="2000"/>
          </a:p>
          <a:p>
            <a:pPr>
              <a:spcBef>
                <a:spcPct val="20000"/>
              </a:spcBef>
              <a:buClr>
                <a:srgbClr val="990000"/>
              </a:buClr>
              <a:buFont typeface="Times"/>
              <a:buChar char="•"/>
            </a:pPr>
            <a:r>
              <a:rPr lang="en-US" altLang="th-TH"/>
              <a:t> Activity 6A – Using DOS Commands  (p. 167)</a:t>
            </a:r>
            <a:endParaRPr lang="en-US" altLang="th-TH" sz="2000"/>
          </a:p>
        </p:txBody>
      </p:sp>
      <p:sp>
        <p:nvSpPr>
          <p:cNvPr id="165900" name="Rectangle 12"/>
          <p:cNvSpPr>
            <a:spLocks noChangeArrowheads="1"/>
          </p:cNvSpPr>
          <p:nvPr/>
        </p:nvSpPr>
        <p:spPr bwMode="auto">
          <a:xfrm>
            <a:off x="2133600" y="533400"/>
            <a:ext cx="6311900" cy="71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r>
              <a:rPr lang="en-US" altLang="th-TH" sz="2700" b="1">
                <a:solidFill>
                  <a:srgbClr val="338B1E"/>
                </a:solidFill>
              </a:rPr>
              <a:t>Common Operating Systems</a:t>
            </a:r>
          </a:p>
        </p:txBody>
      </p:sp>
      <p:pic>
        <p:nvPicPr>
          <p:cNvPr id="165901"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1981200"/>
            <a:ext cx="2209800" cy="684213"/>
          </a:xfrm>
          <a:prstGeom prst="rect">
            <a:avLst/>
          </a:prstGeom>
          <a:noFill/>
          <a:extLst>
            <a:ext uri="{909E8E84-426E-40DD-AFC4-6F175D3DCCD1}">
              <a14:hiddenFill xmlns:a14="http://schemas.microsoft.com/office/drawing/2010/main">
                <a:solidFill>
                  <a:srgbClr val="FFFFFF"/>
                </a:solidFill>
              </a14:hiddenFill>
            </a:ext>
          </a:extLst>
        </p:spPr>
      </p:pic>
      <p:pic>
        <p:nvPicPr>
          <p:cNvPr id="165902" name="Picture 14" descr="&#10;copyright.jpg                                                  0006721DRedFrog                        BA8BED2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572250"/>
            <a:ext cx="9144000" cy="2857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83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05842" name="Text Box 18"/>
          <p:cNvSpPr txBox="1">
            <a:spLocks noChangeArrowheads="1"/>
          </p:cNvSpPr>
          <p:nvPr/>
        </p:nvSpPr>
        <p:spPr bwMode="auto">
          <a:xfrm>
            <a:off x="1473200" y="723900"/>
            <a:ext cx="5365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th-TH" sz="2000" b="1" dirty="0" smtClean="0"/>
              <a:t>5.2</a:t>
            </a:r>
            <a:endParaRPr lang="en-US" altLang="th-TH" sz="2000" b="1" dirty="0">
              <a:solidFill>
                <a:schemeClr val="bg1"/>
              </a:solidFill>
            </a:endParaRPr>
          </a:p>
        </p:txBody>
      </p:sp>
      <p:sp>
        <p:nvSpPr>
          <p:cNvPr id="205843" name="Rectangle 19"/>
          <p:cNvSpPr>
            <a:spLocks noChangeArrowheads="1"/>
          </p:cNvSpPr>
          <p:nvPr/>
        </p:nvSpPr>
        <p:spPr bwMode="auto">
          <a:xfrm>
            <a:off x="2095500" y="1874838"/>
            <a:ext cx="3162300" cy="4221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pPr>
            <a:r>
              <a:rPr lang="en-US" altLang="th-TH" sz="2000" b="1"/>
              <a:t>Main Ideas</a:t>
            </a:r>
            <a:endParaRPr lang="en-US" altLang="th-TH" sz="2000"/>
          </a:p>
          <a:p>
            <a:pPr>
              <a:spcBef>
                <a:spcPct val="20000"/>
              </a:spcBef>
            </a:pPr>
            <a:endParaRPr lang="en-US" altLang="th-TH" sz="2000"/>
          </a:p>
          <a:p>
            <a:pPr>
              <a:spcBef>
                <a:spcPct val="20000"/>
              </a:spcBef>
            </a:pPr>
            <a:r>
              <a:rPr lang="en-US" altLang="th-TH" sz="2000"/>
              <a:t>The graphical user interface includes icons, and menus which organize related commands, and make computers easier to use. Help systems aid users learning about the software. File system directories organize files to provide easy, organized access to data.</a:t>
            </a:r>
          </a:p>
        </p:txBody>
      </p:sp>
      <p:sp>
        <p:nvSpPr>
          <p:cNvPr id="205844" name="Rectangle 20"/>
          <p:cNvSpPr>
            <a:spLocks noChangeArrowheads="1"/>
          </p:cNvSpPr>
          <p:nvPr/>
        </p:nvSpPr>
        <p:spPr bwMode="auto">
          <a:xfrm>
            <a:off x="5829300" y="1874838"/>
            <a:ext cx="3162300" cy="4221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pPr>
            <a:r>
              <a:rPr lang="en-US" altLang="th-TH" sz="2000" b="1"/>
              <a:t>Key Terms</a:t>
            </a:r>
            <a:endParaRPr lang="en-US" altLang="th-TH" sz="2000"/>
          </a:p>
          <a:p>
            <a:pPr>
              <a:spcBef>
                <a:spcPct val="20000"/>
              </a:spcBef>
            </a:pPr>
            <a:endParaRPr lang="en-US" altLang="th-TH" sz="2000"/>
          </a:p>
          <a:p>
            <a:pPr>
              <a:spcBef>
                <a:spcPct val="20000"/>
              </a:spcBef>
            </a:pPr>
            <a:r>
              <a:rPr lang="en-US" altLang="th-TH" sz="2000"/>
              <a:t>menu system</a:t>
            </a:r>
          </a:p>
          <a:p>
            <a:pPr>
              <a:spcBef>
                <a:spcPct val="20000"/>
              </a:spcBef>
            </a:pPr>
            <a:r>
              <a:rPr lang="en-US" altLang="th-TH" sz="2000"/>
              <a:t>file system directory</a:t>
            </a:r>
          </a:p>
          <a:p>
            <a:pPr>
              <a:spcBef>
                <a:spcPct val="20000"/>
              </a:spcBef>
            </a:pPr>
            <a:r>
              <a:rPr lang="en-US" altLang="th-TH" sz="2000"/>
              <a:t>tree structure</a:t>
            </a:r>
          </a:p>
          <a:p>
            <a:pPr>
              <a:spcBef>
                <a:spcPct val="20000"/>
              </a:spcBef>
            </a:pPr>
            <a:r>
              <a:rPr lang="en-US" altLang="th-TH" sz="2000"/>
              <a:t>file allocation table (FAT)</a:t>
            </a:r>
          </a:p>
          <a:p>
            <a:pPr>
              <a:spcBef>
                <a:spcPct val="20000"/>
              </a:spcBef>
            </a:pPr>
            <a:r>
              <a:rPr lang="en-US" altLang="th-TH" sz="2000"/>
              <a:t>NT file system (NTFS)</a:t>
            </a:r>
          </a:p>
          <a:p>
            <a:pPr>
              <a:spcBef>
                <a:spcPct val="20000"/>
              </a:spcBef>
            </a:pPr>
            <a:r>
              <a:rPr lang="en-US" altLang="th-TH" sz="2000"/>
              <a:t>Hierarchical File System (HFS)</a:t>
            </a:r>
          </a:p>
          <a:p>
            <a:pPr>
              <a:spcBef>
                <a:spcPct val="20000"/>
              </a:spcBef>
            </a:pPr>
            <a:r>
              <a:rPr lang="en-US" altLang="th-TH" sz="2000"/>
              <a:t>Extended File System Version 2 (EXT2)</a:t>
            </a:r>
          </a:p>
        </p:txBody>
      </p:sp>
      <p:sp>
        <p:nvSpPr>
          <p:cNvPr id="205845" name="Rectangle 21"/>
          <p:cNvSpPr>
            <a:spLocks noChangeArrowheads="1"/>
          </p:cNvSpPr>
          <p:nvPr/>
        </p:nvSpPr>
        <p:spPr bwMode="auto">
          <a:xfrm>
            <a:off x="2133600" y="1036638"/>
            <a:ext cx="6705600" cy="71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r>
              <a:rPr lang="en-US" altLang="th-TH" sz="2400" b="1">
                <a:solidFill>
                  <a:srgbClr val="9A0000"/>
                </a:solidFill>
              </a:rPr>
              <a:t>Guide to Reading</a:t>
            </a:r>
          </a:p>
        </p:txBody>
      </p:sp>
      <p:sp>
        <p:nvSpPr>
          <p:cNvPr id="205846" name="Rectangle 22"/>
          <p:cNvSpPr>
            <a:spLocks noChangeArrowheads="1"/>
          </p:cNvSpPr>
          <p:nvPr/>
        </p:nvSpPr>
        <p:spPr bwMode="auto">
          <a:xfrm>
            <a:off x="2133600" y="533400"/>
            <a:ext cx="6311900" cy="71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r>
              <a:rPr lang="en-US" altLang="th-TH" sz="2700" b="1">
                <a:solidFill>
                  <a:srgbClr val="338B1E"/>
                </a:solidFill>
              </a:rPr>
              <a:t>Graphical User Interface</a:t>
            </a:r>
          </a:p>
        </p:txBody>
      </p:sp>
      <p:pic>
        <p:nvPicPr>
          <p:cNvPr id="205847" name="Picture 23" descr="&#10;copyright.jpg                                                  0006721DRedFrog                        BA8BED2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572250"/>
            <a:ext cx="9144000" cy="2857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0584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205844">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205844">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205844">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205844">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205844">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205844">
                                            <p:txEl>
                                              <p:pRg st="7" end="7"/>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20584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44" grpId="0" uiExpand="1"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857" name="Picture 9"/>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r="26414"/>
          <a:stretch>
            <a:fillRect/>
          </a:stretch>
        </p:blipFill>
        <p:spPr>
          <a:xfrm>
            <a:off x="5029200" y="1981200"/>
            <a:ext cx="3962400" cy="4038600"/>
          </a:xfrm>
          <a:noFill/>
          <a:ln/>
        </p:spPr>
      </p:pic>
      <p:sp>
        <p:nvSpPr>
          <p:cNvPr id="206861" name="Text Box 13"/>
          <p:cNvSpPr txBox="1">
            <a:spLocks noChangeArrowheads="1"/>
          </p:cNvSpPr>
          <p:nvPr/>
        </p:nvSpPr>
        <p:spPr bwMode="auto">
          <a:xfrm>
            <a:off x="1473200" y="723900"/>
            <a:ext cx="5365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th-TH" sz="2000" b="1" dirty="0" smtClean="0"/>
              <a:t>5.2</a:t>
            </a:r>
            <a:endParaRPr lang="en-US" altLang="th-TH" sz="2000" b="1" dirty="0">
              <a:solidFill>
                <a:schemeClr val="bg1"/>
              </a:solidFill>
            </a:endParaRPr>
          </a:p>
        </p:txBody>
      </p:sp>
      <p:sp>
        <p:nvSpPr>
          <p:cNvPr id="206862" name="Rectangle 14"/>
          <p:cNvSpPr>
            <a:spLocks noChangeArrowheads="1"/>
          </p:cNvSpPr>
          <p:nvPr/>
        </p:nvSpPr>
        <p:spPr bwMode="auto">
          <a:xfrm>
            <a:off x="2133600" y="1036638"/>
            <a:ext cx="6705600" cy="71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r>
              <a:rPr lang="en-US" altLang="th-TH" sz="2400" b="1">
                <a:solidFill>
                  <a:srgbClr val="9A0000"/>
                </a:solidFill>
              </a:rPr>
              <a:t>Parts of the GUI Window</a:t>
            </a:r>
          </a:p>
        </p:txBody>
      </p:sp>
      <p:sp>
        <p:nvSpPr>
          <p:cNvPr id="206863" name="Rectangle 15"/>
          <p:cNvSpPr>
            <a:spLocks noChangeArrowheads="1"/>
          </p:cNvSpPr>
          <p:nvPr/>
        </p:nvSpPr>
        <p:spPr bwMode="auto">
          <a:xfrm>
            <a:off x="2133600" y="1879600"/>
            <a:ext cx="2667000" cy="422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pPr>
            <a:r>
              <a:rPr lang="en-US" altLang="th-TH" sz="2000"/>
              <a:t>In the Windows OS, each application runs in its own “window.” </a:t>
            </a:r>
          </a:p>
          <a:p>
            <a:pPr>
              <a:spcBef>
                <a:spcPct val="20000"/>
              </a:spcBef>
            </a:pPr>
            <a:endParaRPr lang="en-US" altLang="th-TH" sz="2000"/>
          </a:p>
          <a:p>
            <a:pPr>
              <a:spcBef>
                <a:spcPct val="20000"/>
              </a:spcBef>
            </a:pPr>
            <a:r>
              <a:rPr lang="en-US" altLang="th-TH" sz="2000"/>
              <a:t>The windows concept allows users to run many applications at the same time and quickly switch between them.</a:t>
            </a:r>
          </a:p>
        </p:txBody>
      </p:sp>
      <p:sp>
        <p:nvSpPr>
          <p:cNvPr id="206864" name="Rectangle 16"/>
          <p:cNvSpPr>
            <a:spLocks noChangeArrowheads="1"/>
          </p:cNvSpPr>
          <p:nvPr/>
        </p:nvSpPr>
        <p:spPr bwMode="auto">
          <a:xfrm>
            <a:off x="2133600" y="533400"/>
            <a:ext cx="6311900" cy="71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r>
              <a:rPr lang="en-US" altLang="th-TH" sz="2700" b="1">
                <a:solidFill>
                  <a:srgbClr val="338B1E"/>
                </a:solidFill>
              </a:rPr>
              <a:t>Graphical User Interface</a:t>
            </a:r>
          </a:p>
        </p:txBody>
      </p:sp>
      <p:pic>
        <p:nvPicPr>
          <p:cNvPr id="206865" name="Picture 17" descr="&#10;copyright.jpg                                                  0006721DRedFrog                        BA8BED2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572250"/>
            <a:ext cx="9144000" cy="2857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7880"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7888" name="Picture 16"/>
          <p:cNvPicPr>
            <a:picLocks noChangeAspect="1" noChangeArrowheads="1"/>
          </p:cNvPicPr>
          <p:nvPr/>
        </p:nvPicPr>
        <p:blipFill>
          <a:blip r:embed="rId3">
            <a:extLst>
              <a:ext uri="{28A0092B-C50C-407E-A947-70E740481C1C}">
                <a14:useLocalDpi xmlns:a14="http://schemas.microsoft.com/office/drawing/2010/main" val="0"/>
              </a:ext>
            </a:extLst>
          </a:blip>
          <a:srcRect t="53481" r="18753"/>
          <a:stretch>
            <a:fillRect/>
          </a:stretch>
        </p:blipFill>
        <p:spPr bwMode="auto">
          <a:xfrm>
            <a:off x="2679700" y="3873500"/>
            <a:ext cx="5448300" cy="2222500"/>
          </a:xfrm>
          <a:prstGeom prst="rect">
            <a:avLst/>
          </a:prstGeom>
          <a:noFill/>
          <a:ln w="38100" cmpd="dbl">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7890" name="Text Box 18"/>
          <p:cNvSpPr txBox="1">
            <a:spLocks noChangeArrowheads="1"/>
          </p:cNvSpPr>
          <p:nvPr/>
        </p:nvSpPr>
        <p:spPr bwMode="auto">
          <a:xfrm>
            <a:off x="1473200" y="723900"/>
            <a:ext cx="5365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th-TH" sz="2000" b="1" dirty="0" smtClean="0"/>
              <a:t>5.2</a:t>
            </a:r>
            <a:endParaRPr lang="en-US" altLang="th-TH" sz="2000" b="1" dirty="0">
              <a:solidFill>
                <a:schemeClr val="bg1"/>
              </a:solidFill>
            </a:endParaRPr>
          </a:p>
        </p:txBody>
      </p:sp>
      <p:sp>
        <p:nvSpPr>
          <p:cNvPr id="207891" name="Rectangle 19"/>
          <p:cNvSpPr>
            <a:spLocks noChangeArrowheads="1"/>
          </p:cNvSpPr>
          <p:nvPr/>
        </p:nvSpPr>
        <p:spPr bwMode="auto">
          <a:xfrm>
            <a:off x="2095500" y="1874838"/>
            <a:ext cx="3162300" cy="4221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pPr>
            <a:r>
              <a:rPr lang="en-US" altLang="th-TH" sz="2000"/>
              <a:t>Icons and </a:t>
            </a:r>
            <a:r>
              <a:rPr lang="en-US" altLang="th-TH" sz="2000" b="1">
                <a:solidFill>
                  <a:srgbClr val="0066FE"/>
                </a:solidFill>
                <a:effectLst>
                  <a:outerShdw blurRad="38100" dist="38100" dir="2700000" algn="tl">
                    <a:srgbClr val="C0C0C0"/>
                  </a:outerShdw>
                </a:effectLst>
              </a:rPr>
              <a:t>menu systems</a:t>
            </a:r>
            <a:r>
              <a:rPr lang="en-US" altLang="th-TH" sz="2000"/>
              <a:t> are two ways to organize and access commands and information within an application.</a:t>
            </a:r>
          </a:p>
        </p:txBody>
      </p:sp>
      <p:sp>
        <p:nvSpPr>
          <p:cNvPr id="207892" name="Rectangle 20"/>
          <p:cNvSpPr>
            <a:spLocks noChangeArrowheads="1"/>
          </p:cNvSpPr>
          <p:nvPr/>
        </p:nvSpPr>
        <p:spPr bwMode="auto">
          <a:xfrm>
            <a:off x="5829300" y="1874838"/>
            <a:ext cx="3162300" cy="4221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pPr>
            <a:r>
              <a:rPr lang="en-US" altLang="th-TH" b="1">
                <a:solidFill>
                  <a:srgbClr val="0066FE"/>
                </a:solidFill>
                <a:effectLst>
                  <a:outerShdw blurRad="38100" dist="38100" dir="2700000" algn="tl">
                    <a:srgbClr val="C0C0C0"/>
                  </a:outerShdw>
                </a:effectLst>
              </a:rPr>
              <a:t>menu system</a:t>
            </a:r>
            <a:r>
              <a:rPr lang="en-US" altLang="th-TH"/>
              <a:t>  A method used primarily in GUI systems to organize commands and information within an application. (p. 174)</a:t>
            </a:r>
          </a:p>
        </p:txBody>
      </p:sp>
      <p:sp>
        <p:nvSpPr>
          <p:cNvPr id="207893" name="Rectangle 21"/>
          <p:cNvSpPr>
            <a:spLocks noChangeArrowheads="1"/>
          </p:cNvSpPr>
          <p:nvPr/>
        </p:nvSpPr>
        <p:spPr bwMode="auto">
          <a:xfrm>
            <a:off x="2133600" y="1036638"/>
            <a:ext cx="6705600" cy="71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r>
              <a:rPr lang="en-US" altLang="th-TH" sz="2400" b="1">
                <a:solidFill>
                  <a:srgbClr val="9A0000"/>
                </a:solidFill>
              </a:rPr>
              <a:t>Parts of the GUI Window</a:t>
            </a:r>
          </a:p>
        </p:txBody>
      </p:sp>
      <p:sp>
        <p:nvSpPr>
          <p:cNvPr id="207894" name="Rectangle 22"/>
          <p:cNvSpPr>
            <a:spLocks noChangeArrowheads="1"/>
          </p:cNvSpPr>
          <p:nvPr/>
        </p:nvSpPr>
        <p:spPr bwMode="auto">
          <a:xfrm>
            <a:off x="2133600" y="533400"/>
            <a:ext cx="6311900" cy="71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r>
              <a:rPr lang="en-US" altLang="th-TH" sz="2700" b="1">
                <a:solidFill>
                  <a:srgbClr val="338B1E"/>
                </a:solidFill>
              </a:rPr>
              <a:t>Graphical User Interface</a:t>
            </a:r>
          </a:p>
        </p:txBody>
      </p:sp>
      <p:pic>
        <p:nvPicPr>
          <p:cNvPr id="207896" name="Picture 24" descr="&#10;copyright.jpg                                                  0006721DRedFrog                        BA8BED2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572250"/>
            <a:ext cx="9144000" cy="2857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0789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892"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21" name="Text Box 9"/>
          <p:cNvSpPr txBox="1">
            <a:spLocks noChangeArrowheads="1"/>
          </p:cNvSpPr>
          <p:nvPr/>
        </p:nvSpPr>
        <p:spPr bwMode="auto">
          <a:xfrm>
            <a:off x="1473200" y="723900"/>
            <a:ext cx="5365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th-TH" sz="2000" b="1" dirty="0" smtClean="0"/>
              <a:t>5.2</a:t>
            </a:r>
            <a:endParaRPr lang="en-US" altLang="th-TH" sz="2000" b="1" dirty="0">
              <a:solidFill>
                <a:schemeClr val="bg1"/>
              </a:solidFill>
            </a:endParaRPr>
          </a:p>
        </p:txBody>
      </p:sp>
      <p:sp>
        <p:nvSpPr>
          <p:cNvPr id="218122" name="Rectangle 10"/>
          <p:cNvSpPr>
            <a:spLocks noChangeArrowheads="1"/>
          </p:cNvSpPr>
          <p:nvPr/>
        </p:nvSpPr>
        <p:spPr bwMode="auto">
          <a:xfrm>
            <a:off x="2133600" y="1036638"/>
            <a:ext cx="6705600" cy="71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r>
              <a:rPr lang="en-US" altLang="th-TH" sz="2400" b="1">
                <a:solidFill>
                  <a:srgbClr val="9A0000"/>
                </a:solidFill>
              </a:rPr>
              <a:t>Help Systems</a:t>
            </a:r>
          </a:p>
        </p:txBody>
      </p:sp>
      <p:sp>
        <p:nvSpPr>
          <p:cNvPr id="218123" name="Rectangle 11"/>
          <p:cNvSpPr>
            <a:spLocks noChangeArrowheads="1"/>
          </p:cNvSpPr>
          <p:nvPr/>
        </p:nvSpPr>
        <p:spPr bwMode="auto">
          <a:xfrm>
            <a:off x="2133600" y="1879600"/>
            <a:ext cx="6781800" cy="422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pPr>
            <a:r>
              <a:rPr lang="en-US" altLang="th-TH" sz="2000"/>
              <a:t>Help systems are available with almost every software applications. </a:t>
            </a:r>
          </a:p>
          <a:p>
            <a:pPr>
              <a:spcBef>
                <a:spcPct val="20000"/>
              </a:spcBef>
            </a:pPr>
            <a:endParaRPr lang="en-US" altLang="th-TH" sz="2000"/>
          </a:p>
          <a:p>
            <a:pPr>
              <a:spcBef>
                <a:spcPct val="20000"/>
              </a:spcBef>
            </a:pPr>
            <a:r>
              <a:rPr lang="en-US" altLang="th-TH" sz="2000"/>
              <a:t>Sometimes, the help documentation is in simple text files. More often, the help files are highly organized, graphical help systems with pictures, hyperlinks, and animations. </a:t>
            </a:r>
          </a:p>
        </p:txBody>
      </p:sp>
      <p:sp>
        <p:nvSpPr>
          <p:cNvPr id="218124" name="Rectangle 12"/>
          <p:cNvSpPr>
            <a:spLocks noChangeArrowheads="1"/>
          </p:cNvSpPr>
          <p:nvPr/>
        </p:nvSpPr>
        <p:spPr bwMode="auto">
          <a:xfrm>
            <a:off x="2133600" y="533400"/>
            <a:ext cx="6311900" cy="71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r>
              <a:rPr lang="en-US" altLang="th-TH" sz="2700" b="1">
                <a:solidFill>
                  <a:srgbClr val="338B1E"/>
                </a:solidFill>
              </a:rPr>
              <a:t>Graphical User Interface</a:t>
            </a:r>
          </a:p>
        </p:txBody>
      </p:sp>
      <p:pic>
        <p:nvPicPr>
          <p:cNvPr id="218125" name="Picture 13" descr="&#10;copyright.jpg                                                  0006721DRedFrog                        BA8BED2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572250"/>
            <a:ext cx="9144000" cy="2857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9151"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19159" name="Picture 23"/>
          <p:cNvPicPr>
            <a:picLocks noChangeAspect="1" noChangeArrowheads="1"/>
          </p:cNvPicPr>
          <p:nvPr/>
        </p:nvPicPr>
        <p:blipFill>
          <a:blip r:embed="rId3">
            <a:extLst>
              <a:ext uri="{28A0092B-C50C-407E-A947-70E740481C1C}">
                <a14:useLocalDpi xmlns:a14="http://schemas.microsoft.com/office/drawing/2010/main" val="0"/>
              </a:ext>
            </a:extLst>
          </a:blip>
          <a:srcRect r="58386"/>
          <a:stretch>
            <a:fillRect/>
          </a:stretch>
        </p:blipFill>
        <p:spPr bwMode="auto">
          <a:xfrm>
            <a:off x="2590800" y="3352800"/>
            <a:ext cx="1954213"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9161" name="Text Box 25"/>
          <p:cNvSpPr txBox="1">
            <a:spLocks noChangeArrowheads="1"/>
          </p:cNvSpPr>
          <p:nvPr/>
        </p:nvSpPr>
        <p:spPr bwMode="auto">
          <a:xfrm>
            <a:off x="1473200" y="723900"/>
            <a:ext cx="5365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th-TH" sz="2000" b="1" dirty="0" smtClean="0"/>
              <a:t>5.2</a:t>
            </a:r>
            <a:endParaRPr lang="en-US" altLang="th-TH" sz="2000" b="1" dirty="0">
              <a:solidFill>
                <a:schemeClr val="bg1"/>
              </a:solidFill>
            </a:endParaRPr>
          </a:p>
        </p:txBody>
      </p:sp>
      <p:sp>
        <p:nvSpPr>
          <p:cNvPr id="219162" name="Rectangle 26"/>
          <p:cNvSpPr>
            <a:spLocks noChangeArrowheads="1"/>
          </p:cNvSpPr>
          <p:nvPr/>
        </p:nvSpPr>
        <p:spPr bwMode="auto">
          <a:xfrm>
            <a:off x="2095500" y="1874838"/>
            <a:ext cx="3162300" cy="4221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90000"/>
              </a:lnSpc>
              <a:spcBef>
                <a:spcPct val="20000"/>
              </a:spcBef>
            </a:pPr>
            <a:r>
              <a:rPr lang="en-US" altLang="th-TH"/>
              <a:t>An essential part of any OS is the </a:t>
            </a:r>
            <a:r>
              <a:rPr lang="en-US" altLang="th-TH" b="1">
                <a:solidFill>
                  <a:srgbClr val="0066FE"/>
                </a:solidFill>
                <a:effectLst>
                  <a:outerShdw blurRad="38100" dist="38100" dir="2700000" algn="tl">
                    <a:srgbClr val="C0C0C0"/>
                  </a:outerShdw>
                </a:effectLst>
              </a:rPr>
              <a:t>file system directory</a:t>
            </a:r>
            <a:r>
              <a:rPr lang="en-US" altLang="th-TH"/>
              <a:t>. Most OSs use a </a:t>
            </a:r>
            <a:r>
              <a:rPr lang="en-US" altLang="th-TH" b="1">
                <a:solidFill>
                  <a:srgbClr val="0066FE"/>
                </a:solidFill>
                <a:effectLst>
                  <a:outerShdw blurRad="38100" dist="38100" dir="2700000" algn="tl">
                    <a:srgbClr val="C0C0C0"/>
                  </a:outerShdw>
                </a:effectLst>
              </a:rPr>
              <a:t>tree structure</a:t>
            </a:r>
            <a:r>
              <a:rPr lang="en-US" altLang="th-TH"/>
              <a:t> to show the files stored on disk.</a:t>
            </a:r>
          </a:p>
        </p:txBody>
      </p:sp>
      <p:sp>
        <p:nvSpPr>
          <p:cNvPr id="219163" name="Rectangle 27"/>
          <p:cNvSpPr>
            <a:spLocks noChangeArrowheads="1"/>
          </p:cNvSpPr>
          <p:nvPr/>
        </p:nvSpPr>
        <p:spPr bwMode="auto">
          <a:xfrm>
            <a:off x="5829300" y="1874838"/>
            <a:ext cx="3162300" cy="4221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90000"/>
              </a:lnSpc>
              <a:spcBef>
                <a:spcPct val="20000"/>
              </a:spcBef>
            </a:pPr>
            <a:r>
              <a:rPr lang="en-US" altLang="th-TH" b="1">
                <a:solidFill>
                  <a:srgbClr val="0066FE"/>
                </a:solidFill>
                <a:effectLst>
                  <a:outerShdw blurRad="38100" dist="38100" dir="2700000" algn="tl">
                    <a:srgbClr val="C0C0C0"/>
                  </a:outerShdw>
                </a:effectLst>
              </a:rPr>
              <a:t>file system directory</a:t>
            </a:r>
            <a:r>
              <a:rPr lang="en-US" altLang="th-TH"/>
              <a:t>  A system tool used to display the organizational structure of the files stored on the hard drives, network drives, and other removable storage devices, such as Zip disks or CD-R disks. (p. 175)</a:t>
            </a:r>
          </a:p>
          <a:p>
            <a:pPr>
              <a:lnSpc>
                <a:spcPct val="90000"/>
              </a:lnSpc>
              <a:spcBef>
                <a:spcPct val="20000"/>
              </a:spcBef>
            </a:pPr>
            <a:endParaRPr lang="en-US" altLang="th-TH"/>
          </a:p>
          <a:p>
            <a:pPr>
              <a:lnSpc>
                <a:spcPct val="90000"/>
              </a:lnSpc>
              <a:spcBef>
                <a:spcPct val="20000"/>
              </a:spcBef>
            </a:pPr>
            <a:r>
              <a:rPr lang="en-US" altLang="th-TH" b="1">
                <a:solidFill>
                  <a:srgbClr val="0066FE"/>
                </a:solidFill>
                <a:effectLst>
                  <a:outerShdw blurRad="38100" dist="38100" dir="2700000" algn="tl">
                    <a:srgbClr val="C0C0C0"/>
                  </a:outerShdw>
                </a:effectLst>
              </a:rPr>
              <a:t>tree structure</a:t>
            </a:r>
            <a:r>
              <a:rPr lang="en-US" altLang="th-TH"/>
              <a:t>  A structure in OSs representing the files stored on disk. The drive often represents a “root,” or base, that has folders or directories for its branches. (p. 175)</a:t>
            </a:r>
          </a:p>
        </p:txBody>
      </p:sp>
      <p:sp>
        <p:nvSpPr>
          <p:cNvPr id="219164" name="Rectangle 28"/>
          <p:cNvSpPr>
            <a:spLocks noChangeArrowheads="1"/>
          </p:cNvSpPr>
          <p:nvPr/>
        </p:nvSpPr>
        <p:spPr bwMode="auto">
          <a:xfrm>
            <a:off x="2133600" y="1036638"/>
            <a:ext cx="6705600" cy="71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r>
              <a:rPr lang="en-US" altLang="th-TH" sz="2400" b="1">
                <a:solidFill>
                  <a:srgbClr val="9A0000"/>
                </a:solidFill>
              </a:rPr>
              <a:t>File System Directories</a:t>
            </a:r>
          </a:p>
        </p:txBody>
      </p:sp>
      <p:sp>
        <p:nvSpPr>
          <p:cNvPr id="219165" name="Rectangle 29"/>
          <p:cNvSpPr>
            <a:spLocks noChangeArrowheads="1"/>
          </p:cNvSpPr>
          <p:nvPr/>
        </p:nvSpPr>
        <p:spPr bwMode="auto">
          <a:xfrm>
            <a:off x="2133600" y="533400"/>
            <a:ext cx="6311900" cy="71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r>
              <a:rPr lang="en-US" altLang="th-TH" sz="2700" b="1">
                <a:solidFill>
                  <a:srgbClr val="338B1E"/>
                </a:solidFill>
              </a:rPr>
              <a:t>Graphical User Interface</a:t>
            </a:r>
          </a:p>
        </p:txBody>
      </p:sp>
      <p:pic>
        <p:nvPicPr>
          <p:cNvPr id="219166" name="Picture 30" descr="&#10;copyright.jpg                                                  0006721DRedFrog                        BA8BED2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572250"/>
            <a:ext cx="9144000" cy="2857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1916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1916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163"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890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08913" name="Text Box 17"/>
          <p:cNvSpPr txBox="1">
            <a:spLocks noChangeArrowheads="1"/>
          </p:cNvSpPr>
          <p:nvPr/>
        </p:nvSpPr>
        <p:spPr bwMode="auto">
          <a:xfrm>
            <a:off x="1473200" y="723900"/>
            <a:ext cx="5365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th-TH" sz="2000" b="1" dirty="0" smtClean="0"/>
              <a:t>5.2</a:t>
            </a:r>
            <a:endParaRPr lang="en-US" altLang="th-TH" sz="2000" b="1" dirty="0">
              <a:solidFill>
                <a:schemeClr val="bg1"/>
              </a:solidFill>
            </a:endParaRPr>
          </a:p>
        </p:txBody>
      </p:sp>
      <p:sp>
        <p:nvSpPr>
          <p:cNvPr id="208914" name="Rectangle 18"/>
          <p:cNvSpPr>
            <a:spLocks noChangeArrowheads="1"/>
          </p:cNvSpPr>
          <p:nvPr/>
        </p:nvSpPr>
        <p:spPr bwMode="auto">
          <a:xfrm>
            <a:off x="2095500" y="1874838"/>
            <a:ext cx="3162300" cy="4221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90000"/>
              </a:lnSpc>
              <a:spcBef>
                <a:spcPct val="20000"/>
              </a:spcBef>
            </a:pPr>
            <a:r>
              <a:rPr lang="en-US" altLang="th-TH" sz="2000"/>
              <a:t>Different OSs have different ways of storing files. These file systems have different capabilities in regard to securing access, file compression, and physical storage of data on the disk.</a:t>
            </a:r>
          </a:p>
          <a:p>
            <a:pPr>
              <a:lnSpc>
                <a:spcPct val="90000"/>
              </a:lnSpc>
              <a:spcBef>
                <a:spcPct val="20000"/>
              </a:spcBef>
            </a:pPr>
            <a:endParaRPr lang="en-US" altLang="th-TH"/>
          </a:p>
          <a:p>
            <a:pPr>
              <a:lnSpc>
                <a:spcPct val="90000"/>
              </a:lnSpc>
              <a:spcBef>
                <a:spcPct val="20000"/>
              </a:spcBef>
              <a:buClr>
                <a:srgbClr val="990000"/>
              </a:buClr>
              <a:buFontTx/>
              <a:buChar char="•"/>
            </a:pPr>
            <a:r>
              <a:rPr lang="en-US" altLang="th-TH"/>
              <a:t> </a:t>
            </a:r>
            <a:r>
              <a:rPr lang="en-US" altLang="th-TH" b="1">
                <a:solidFill>
                  <a:srgbClr val="0066FE"/>
                </a:solidFill>
                <a:effectLst>
                  <a:outerShdw blurRad="38100" dist="38100" dir="2700000" algn="tl">
                    <a:srgbClr val="C0C0C0"/>
                  </a:outerShdw>
                </a:effectLst>
              </a:rPr>
              <a:t>FAT/FAT32</a:t>
            </a:r>
          </a:p>
          <a:p>
            <a:pPr>
              <a:lnSpc>
                <a:spcPct val="90000"/>
              </a:lnSpc>
              <a:spcBef>
                <a:spcPct val="20000"/>
              </a:spcBef>
              <a:buClr>
                <a:srgbClr val="990000"/>
              </a:buClr>
              <a:buFontTx/>
              <a:buChar char="•"/>
            </a:pPr>
            <a:r>
              <a:rPr lang="en-US" altLang="th-TH" b="1">
                <a:solidFill>
                  <a:srgbClr val="0066FE"/>
                </a:solidFill>
                <a:effectLst>
                  <a:outerShdw blurRad="38100" dist="38100" dir="2700000" algn="tl">
                    <a:srgbClr val="C0C0C0"/>
                  </a:outerShdw>
                </a:effectLst>
              </a:rPr>
              <a:t> NTFS</a:t>
            </a:r>
            <a:endParaRPr lang="en-US" altLang="th-TH"/>
          </a:p>
          <a:p>
            <a:pPr>
              <a:lnSpc>
                <a:spcPct val="90000"/>
              </a:lnSpc>
              <a:spcBef>
                <a:spcPct val="20000"/>
              </a:spcBef>
              <a:buClr>
                <a:srgbClr val="990000"/>
              </a:buClr>
              <a:buFontTx/>
              <a:buChar char="•"/>
            </a:pPr>
            <a:r>
              <a:rPr lang="en-US" altLang="th-TH"/>
              <a:t> HFS</a:t>
            </a:r>
          </a:p>
          <a:p>
            <a:pPr>
              <a:lnSpc>
                <a:spcPct val="90000"/>
              </a:lnSpc>
              <a:spcBef>
                <a:spcPct val="20000"/>
              </a:spcBef>
              <a:buClr>
                <a:srgbClr val="990000"/>
              </a:buClr>
              <a:buFontTx/>
              <a:buChar char="•"/>
            </a:pPr>
            <a:r>
              <a:rPr lang="en-US" altLang="th-TH"/>
              <a:t> EXT2</a:t>
            </a:r>
            <a:endParaRPr lang="en-US" altLang="th-TH" sz="2000"/>
          </a:p>
        </p:txBody>
      </p:sp>
      <p:sp>
        <p:nvSpPr>
          <p:cNvPr id="208915" name="Rectangle 19"/>
          <p:cNvSpPr>
            <a:spLocks noChangeArrowheads="1"/>
          </p:cNvSpPr>
          <p:nvPr/>
        </p:nvSpPr>
        <p:spPr bwMode="auto">
          <a:xfrm>
            <a:off x="5829300" y="1874838"/>
            <a:ext cx="3162300" cy="4221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95000"/>
              </a:lnSpc>
              <a:spcBef>
                <a:spcPct val="20000"/>
              </a:spcBef>
            </a:pPr>
            <a:r>
              <a:rPr lang="en-US" altLang="th-TH" sz="1600" b="1">
                <a:solidFill>
                  <a:srgbClr val="0066FE"/>
                </a:solidFill>
                <a:effectLst>
                  <a:outerShdw blurRad="38100" dist="38100" dir="2700000" algn="tl">
                    <a:srgbClr val="C0C0C0"/>
                  </a:outerShdw>
                </a:effectLst>
              </a:rPr>
              <a:t>file allocation table (FAT)</a:t>
            </a:r>
            <a:r>
              <a:rPr lang="en-US" altLang="th-TH" sz="1600"/>
              <a:t>  A file storage system used by the Windows 9x line of operating systems (and optionally by operating systems based on Windows NT). FAT32 is an extension to FAT, which uses 32 bits to store a file’s address location. (p. 176)</a:t>
            </a:r>
          </a:p>
          <a:p>
            <a:pPr>
              <a:lnSpc>
                <a:spcPct val="95000"/>
              </a:lnSpc>
              <a:spcBef>
                <a:spcPct val="20000"/>
              </a:spcBef>
            </a:pPr>
            <a:r>
              <a:rPr lang="en-US" altLang="th-TH" sz="1600">
                <a:solidFill>
                  <a:srgbClr val="0000FF"/>
                </a:solidFill>
                <a:effectLst>
                  <a:outerShdw blurRad="38100" dist="38100" dir="2700000" algn="tl">
                    <a:srgbClr val="C0C0C0"/>
                  </a:outerShdw>
                </a:effectLst>
              </a:rPr>
              <a:t/>
            </a:r>
            <a:br>
              <a:rPr lang="en-US" altLang="th-TH" sz="1600">
                <a:solidFill>
                  <a:srgbClr val="0000FF"/>
                </a:solidFill>
                <a:effectLst>
                  <a:outerShdw blurRad="38100" dist="38100" dir="2700000" algn="tl">
                    <a:srgbClr val="C0C0C0"/>
                  </a:outerShdw>
                </a:effectLst>
              </a:rPr>
            </a:br>
            <a:r>
              <a:rPr lang="en-US" altLang="th-TH" sz="1600" b="1">
                <a:solidFill>
                  <a:srgbClr val="0066FE"/>
                </a:solidFill>
                <a:effectLst>
                  <a:outerShdw blurRad="38100" dist="38100" dir="2700000" algn="tl">
                    <a:srgbClr val="C0C0C0"/>
                  </a:outerShdw>
                </a:effectLst>
              </a:rPr>
              <a:t>NT file system (NTFS)</a:t>
            </a:r>
            <a:r>
              <a:rPr lang="en-US" altLang="th-TH" sz="1600"/>
              <a:t>  A file storage system used by the Microsoft Windows NT-based operating systems (Windows 2000 and Windows XP). It allows an administrator to set access permissions for directories and/or individual files. (p. 176)</a:t>
            </a:r>
          </a:p>
        </p:txBody>
      </p:sp>
      <p:sp>
        <p:nvSpPr>
          <p:cNvPr id="208916" name="Rectangle 20"/>
          <p:cNvSpPr>
            <a:spLocks noChangeArrowheads="1"/>
          </p:cNvSpPr>
          <p:nvPr/>
        </p:nvSpPr>
        <p:spPr bwMode="auto">
          <a:xfrm>
            <a:off x="2133600" y="1036638"/>
            <a:ext cx="6705600" cy="71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r>
              <a:rPr lang="en-US" altLang="th-TH" sz="2400" b="1">
                <a:solidFill>
                  <a:srgbClr val="9A0000"/>
                </a:solidFill>
              </a:rPr>
              <a:t>File System Directories</a:t>
            </a:r>
          </a:p>
        </p:txBody>
      </p:sp>
      <p:sp>
        <p:nvSpPr>
          <p:cNvPr id="208917" name="Rectangle 21"/>
          <p:cNvSpPr>
            <a:spLocks noChangeArrowheads="1"/>
          </p:cNvSpPr>
          <p:nvPr/>
        </p:nvSpPr>
        <p:spPr bwMode="auto">
          <a:xfrm>
            <a:off x="2133600" y="533400"/>
            <a:ext cx="6311900" cy="71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r>
              <a:rPr lang="en-US" altLang="th-TH" sz="2700" b="1">
                <a:solidFill>
                  <a:srgbClr val="338B1E"/>
                </a:solidFill>
              </a:rPr>
              <a:t>Graphical User Interface</a:t>
            </a:r>
          </a:p>
        </p:txBody>
      </p:sp>
      <p:pic>
        <p:nvPicPr>
          <p:cNvPr id="208919" name="Picture 23" descr="&#10;copyright.jpg                                                  0006721DRedFrog                        BA8BED2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572250"/>
            <a:ext cx="9144000" cy="2857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089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0891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915"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4199"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64208" name="Text Box 16"/>
          <p:cNvSpPr txBox="1">
            <a:spLocks noChangeArrowheads="1"/>
          </p:cNvSpPr>
          <p:nvPr/>
        </p:nvSpPr>
        <p:spPr bwMode="auto">
          <a:xfrm>
            <a:off x="1473200" y="723900"/>
            <a:ext cx="5365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th-TH" sz="2000" b="1" dirty="0" smtClean="0"/>
              <a:t>5.2</a:t>
            </a:r>
            <a:endParaRPr lang="en-US" altLang="th-TH" sz="2000" b="1" dirty="0">
              <a:solidFill>
                <a:schemeClr val="bg1"/>
              </a:solidFill>
            </a:endParaRPr>
          </a:p>
        </p:txBody>
      </p:sp>
      <p:sp>
        <p:nvSpPr>
          <p:cNvPr id="264209" name="Rectangle 17"/>
          <p:cNvSpPr>
            <a:spLocks noChangeArrowheads="1"/>
          </p:cNvSpPr>
          <p:nvPr/>
        </p:nvSpPr>
        <p:spPr bwMode="auto">
          <a:xfrm>
            <a:off x="2095500" y="1874838"/>
            <a:ext cx="3162300" cy="4221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buClr>
                <a:srgbClr val="980000"/>
              </a:buClr>
              <a:buFontTx/>
              <a:buChar char="•"/>
            </a:pPr>
            <a:r>
              <a:rPr lang="en-US" altLang="th-TH" b="1">
                <a:solidFill>
                  <a:srgbClr val="0066FE"/>
                </a:solidFill>
                <a:effectLst>
                  <a:outerShdw blurRad="38100" dist="38100" dir="2700000" algn="tl">
                    <a:srgbClr val="C0C0C0"/>
                  </a:outerShdw>
                </a:effectLst>
              </a:rPr>
              <a:t> HFS</a:t>
            </a:r>
          </a:p>
          <a:p>
            <a:pPr>
              <a:spcBef>
                <a:spcPct val="20000"/>
              </a:spcBef>
              <a:buClr>
                <a:srgbClr val="980000"/>
              </a:buClr>
              <a:buFontTx/>
              <a:buChar char="•"/>
            </a:pPr>
            <a:r>
              <a:rPr lang="en-US" altLang="th-TH" b="1">
                <a:solidFill>
                  <a:srgbClr val="0066FE"/>
                </a:solidFill>
                <a:effectLst>
                  <a:outerShdw blurRad="38100" dist="38100" dir="2700000" algn="tl">
                    <a:srgbClr val="C0C0C0"/>
                  </a:outerShdw>
                </a:effectLst>
              </a:rPr>
              <a:t> EXT2</a:t>
            </a:r>
            <a:endParaRPr lang="en-US" altLang="th-TH" sz="2000" b="1">
              <a:solidFill>
                <a:srgbClr val="0066FE"/>
              </a:solidFill>
            </a:endParaRPr>
          </a:p>
        </p:txBody>
      </p:sp>
      <p:sp>
        <p:nvSpPr>
          <p:cNvPr id="264210" name="Rectangle 18"/>
          <p:cNvSpPr>
            <a:spLocks noChangeArrowheads="1"/>
          </p:cNvSpPr>
          <p:nvPr/>
        </p:nvSpPr>
        <p:spPr bwMode="auto">
          <a:xfrm>
            <a:off x="5829300" y="1874838"/>
            <a:ext cx="3162300" cy="4221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pPr>
            <a:r>
              <a:rPr lang="en-US" altLang="th-TH" b="1">
                <a:solidFill>
                  <a:srgbClr val="0066FE"/>
                </a:solidFill>
                <a:effectLst>
                  <a:outerShdw blurRad="38100" dist="38100" dir="2700000" algn="tl">
                    <a:srgbClr val="C0C0C0"/>
                  </a:outerShdw>
                </a:effectLst>
              </a:rPr>
              <a:t>Hierarchical File System (HFS)</a:t>
            </a:r>
            <a:r>
              <a:rPr lang="en-US" altLang="th-TH"/>
              <a:t>  A Mac OS file storage system. Files are normally stored as two “forks” or parts. (p. 176)</a:t>
            </a:r>
          </a:p>
          <a:p>
            <a:pPr>
              <a:spcBef>
                <a:spcPct val="20000"/>
              </a:spcBef>
            </a:pPr>
            <a:endParaRPr lang="en-US" altLang="th-TH"/>
          </a:p>
          <a:p>
            <a:pPr>
              <a:spcBef>
                <a:spcPct val="20000"/>
              </a:spcBef>
            </a:pPr>
            <a:r>
              <a:rPr lang="en-US" altLang="th-TH" b="1">
                <a:solidFill>
                  <a:srgbClr val="0066FE"/>
                </a:solidFill>
                <a:effectLst>
                  <a:outerShdw blurRad="38100" dist="38100" dir="2700000" algn="tl">
                    <a:srgbClr val="C0C0C0"/>
                  </a:outerShdw>
                </a:effectLst>
              </a:rPr>
              <a:t>Extended File System Version 2 (EXT2)</a:t>
            </a:r>
            <a:r>
              <a:rPr lang="en-US" altLang="th-TH"/>
              <a:t>  The most common file storage system on Linux systems. (p. 176)</a:t>
            </a:r>
          </a:p>
        </p:txBody>
      </p:sp>
      <p:sp>
        <p:nvSpPr>
          <p:cNvPr id="264211" name="Rectangle 19"/>
          <p:cNvSpPr>
            <a:spLocks noChangeArrowheads="1"/>
          </p:cNvSpPr>
          <p:nvPr/>
        </p:nvSpPr>
        <p:spPr bwMode="auto">
          <a:xfrm>
            <a:off x="2133600" y="1036638"/>
            <a:ext cx="6705600" cy="71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r>
              <a:rPr lang="en-US" altLang="th-TH" sz="2400" b="1">
                <a:solidFill>
                  <a:srgbClr val="9A0000"/>
                </a:solidFill>
              </a:rPr>
              <a:t>File System Directories</a:t>
            </a:r>
          </a:p>
        </p:txBody>
      </p:sp>
      <p:sp>
        <p:nvSpPr>
          <p:cNvPr id="264212" name="Rectangle 20"/>
          <p:cNvSpPr>
            <a:spLocks noChangeArrowheads="1"/>
          </p:cNvSpPr>
          <p:nvPr/>
        </p:nvSpPr>
        <p:spPr bwMode="auto">
          <a:xfrm>
            <a:off x="2133600" y="533400"/>
            <a:ext cx="6311900" cy="71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r>
              <a:rPr lang="en-US" altLang="th-TH" sz="2700" b="1">
                <a:solidFill>
                  <a:srgbClr val="338B1E"/>
                </a:solidFill>
              </a:rPr>
              <a:t>Graphical User Interface</a:t>
            </a:r>
          </a:p>
        </p:txBody>
      </p:sp>
      <p:pic>
        <p:nvPicPr>
          <p:cNvPr id="264214" name="Picture 22" descr="&#10;copyright.jpg                                                  0006721DRedFrog                        BA8BED2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572250"/>
            <a:ext cx="9144000" cy="2857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6421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642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4210"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22" name="Text Box 6"/>
          <p:cNvSpPr txBox="1">
            <a:spLocks noChangeArrowheads="1"/>
          </p:cNvSpPr>
          <p:nvPr/>
        </p:nvSpPr>
        <p:spPr bwMode="auto">
          <a:xfrm>
            <a:off x="1473200" y="723900"/>
            <a:ext cx="5365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th-TH" sz="2000" b="1" dirty="0" smtClean="0"/>
              <a:t>5.2</a:t>
            </a:r>
            <a:endParaRPr lang="en-US" altLang="th-TH" sz="2000" b="1" dirty="0">
              <a:solidFill>
                <a:schemeClr val="bg1"/>
              </a:solidFill>
            </a:endParaRPr>
          </a:p>
        </p:txBody>
      </p:sp>
      <p:sp>
        <p:nvSpPr>
          <p:cNvPr id="265223" name="Rectangle 7"/>
          <p:cNvSpPr>
            <a:spLocks noChangeArrowheads="1"/>
          </p:cNvSpPr>
          <p:nvPr/>
        </p:nvSpPr>
        <p:spPr bwMode="auto">
          <a:xfrm>
            <a:off x="2133600" y="1036638"/>
            <a:ext cx="6705600" cy="71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r>
              <a:rPr lang="en-US" altLang="th-TH" sz="2400" b="1">
                <a:solidFill>
                  <a:srgbClr val="9A0000"/>
                </a:solidFill>
              </a:rPr>
              <a:t>You Try It</a:t>
            </a:r>
            <a:endParaRPr lang="en-US" altLang="th-TH" sz="2800" b="1">
              <a:solidFill>
                <a:schemeClr val="tx2"/>
              </a:solidFill>
            </a:endParaRPr>
          </a:p>
        </p:txBody>
      </p:sp>
      <p:sp>
        <p:nvSpPr>
          <p:cNvPr id="265224" name="Rectangle 8"/>
          <p:cNvSpPr>
            <a:spLocks noChangeArrowheads="1"/>
          </p:cNvSpPr>
          <p:nvPr/>
        </p:nvSpPr>
        <p:spPr bwMode="auto">
          <a:xfrm>
            <a:off x="2133600" y="1879600"/>
            <a:ext cx="6781800" cy="422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pPr>
            <a:endParaRPr lang="en-US" altLang="th-TH" sz="2000"/>
          </a:p>
          <a:p>
            <a:pPr>
              <a:spcBef>
                <a:spcPct val="20000"/>
              </a:spcBef>
            </a:pPr>
            <a:endParaRPr lang="en-US" altLang="th-TH" sz="2000"/>
          </a:p>
          <a:p>
            <a:pPr>
              <a:spcBef>
                <a:spcPct val="20000"/>
              </a:spcBef>
            </a:pPr>
            <a:endParaRPr lang="en-US" altLang="th-TH" sz="2000"/>
          </a:p>
          <a:p>
            <a:pPr>
              <a:spcBef>
                <a:spcPct val="20000"/>
              </a:spcBef>
              <a:buClr>
                <a:srgbClr val="990000"/>
              </a:buClr>
              <a:buFont typeface="Times"/>
              <a:buChar char="•"/>
            </a:pPr>
            <a:r>
              <a:rPr lang="en-US" altLang="th-TH"/>
              <a:t> Activity 6B – Using Online Help</a:t>
            </a:r>
          </a:p>
          <a:p>
            <a:pPr>
              <a:spcBef>
                <a:spcPct val="20000"/>
              </a:spcBef>
              <a:buClr>
                <a:srgbClr val="990000"/>
              </a:buClr>
              <a:buFont typeface="Times"/>
              <a:buChar char="•"/>
            </a:pPr>
            <a:r>
              <a:rPr lang="en-US" altLang="th-TH"/>
              <a:t> Activity 6C – Sharing Folders with Peers</a:t>
            </a:r>
            <a:endParaRPr lang="en-US" altLang="th-TH" sz="2000"/>
          </a:p>
        </p:txBody>
      </p:sp>
      <p:sp>
        <p:nvSpPr>
          <p:cNvPr id="265225" name="Rectangle 9"/>
          <p:cNvSpPr>
            <a:spLocks noChangeArrowheads="1"/>
          </p:cNvSpPr>
          <p:nvPr/>
        </p:nvSpPr>
        <p:spPr bwMode="auto">
          <a:xfrm>
            <a:off x="2133600" y="533400"/>
            <a:ext cx="6311900" cy="71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r>
              <a:rPr lang="en-US" altLang="th-TH" sz="2700" b="1">
                <a:solidFill>
                  <a:srgbClr val="338B1E"/>
                </a:solidFill>
              </a:rPr>
              <a:t>Graphical User Interface</a:t>
            </a:r>
          </a:p>
        </p:txBody>
      </p:sp>
      <p:pic>
        <p:nvPicPr>
          <p:cNvPr id="265226" name="Picture 10" descr="Untitled-2.jpg                                                 00058BB4Macintosh HD                   BAB1B7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1981200"/>
            <a:ext cx="2209800" cy="684213"/>
          </a:xfrm>
          <a:prstGeom prst="rect">
            <a:avLst/>
          </a:prstGeom>
          <a:noFill/>
          <a:extLst>
            <a:ext uri="{909E8E84-426E-40DD-AFC4-6F175D3DCCD1}">
              <a14:hiddenFill xmlns:a14="http://schemas.microsoft.com/office/drawing/2010/main">
                <a:solidFill>
                  <a:srgbClr val="FFFFFF"/>
                </a:solidFill>
              </a14:hiddenFill>
            </a:ext>
          </a:extLst>
        </p:spPr>
      </p:pic>
      <p:pic>
        <p:nvPicPr>
          <p:cNvPr id="265227" name="Picture 11" descr="&#10;copyright.jpg                                                  0006721DRedFrog                        BA8BED2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572250"/>
            <a:ext cx="9144000" cy="2857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1494" name="Picture 1030" descr="ch6.jpg                                                        0003CC2CMacintosh HD                   BC8A223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91497" name="Rectangle 1033"/>
          <p:cNvSpPr>
            <a:spLocks noChangeArrowheads="1"/>
          </p:cNvSpPr>
          <p:nvPr/>
        </p:nvSpPr>
        <p:spPr bwMode="auto">
          <a:xfrm>
            <a:off x="2133600" y="1905000"/>
            <a:ext cx="6858000" cy="422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r>
              <a:rPr lang="en-US" altLang="th-TH" sz="2000" b="1" dirty="0">
                <a:solidFill>
                  <a:srgbClr val="338C1E"/>
                </a:solidFill>
                <a:hlinkClick r:id="rId3" action="ppaction://hlinksldjump"/>
              </a:rPr>
              <a:t>Section </a:t>
            </a:r>
            <a:r>
              <a:rPr lang="en-US" altLang="th-TH" sz="2000" b="1" dirty="0" smtClean="0">
                <a:solidFill>
                  <a:srgbClr val="338C1E"/>
                </a:solidFill>
                <a:hlinkClick r:id="rId3" action="ppaction://hlinksldjump"/>
              </a:rPr>
              <a:t>5.3</a:t>
            </a:r>
            <a:endParaRPr lang="en-US" altLang="th-TH" sz="2000" b="1" dirty="0"/>
          </a:p>
          <a:p>
            <a:pPr lvl="1" eaLnBrk="0" hangingPunct="0">
              <a:buClr>
                <a:srgbClr val="EF9100"/>
              </a:buClr>
              <a:buFont typeface="Times"/>
              <a:buChar char="•"/>
            </a:pPr>
            <a:r>
              <a:rPr lang="en-US" altLang="th-TH" b="1" dirty="0">
                <a:solidFill>
                  <a:srgbClr val="1E445A"/>
                </a:solidFill>
              </a:rPr>
              <a:t> Define and categorize network administration tools</a:t>
            </a:r>
          </a:p>
          <a:p>
            <a:pPr lvl="1" eaLnBrk="0" hangingPunct="0">
              <a:buClr>
                <a:srgbClr val="EF9100"/>
              </a:buClr>
              <a:buFont typeface="Times"/>
              <a:buChar char="•"/>
            </a:pPr>
            <a:r>
              <a:rPr lang="en-US" altLang="th-TH" b="1" dirty="0">
                <a:solidFill>
                  <a:srgbClr val="1E445A"/>
                </a:solidFill>
              </a:rPr>
              <a:t> Describe how e-mail servers work</a:t>
            </a:r>
          </a:p>
          <a:p>
            <a:pPr lvl="1" eaLnBrk="0" hangingPunct="0">
              <a:buClr>
                <a:srgbClr val="EF9100"/>
              </a:buClr>
              <a:buFont typeface="Times"/>
              <a:buChar char="•"/>
            </a:pPr>
            <a:r>
              <a:rPr lang="en-US" altLang="th-TH" b="1" dirty="0">
                <a:solidFill>
                  <a:srgbClr val="1E445A"/>
                </a:solidFill>
              </a:rPr>
              <a:t> Explain groupware and client software</a:t>
            </a:r>
            <a:endParaRPr lang="en-US" altLang="th-TH" sz="2400" dirty="0"/>
          </a:p>
        </p:txBody>
      </p:sp>
      <p:pic>
        <p:nvPicPr>
          <p:cNvPr id="191499" name="Picture 1035" descr="&#10;copyright.jpg                                                  0006721DRedFrog                        BA8BED2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572250"/>
            <a:ext cx="9144000" cy="28575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219200" y="190530"/>
            <a:ext cx="609600" cy="400110"/>
          </a:xfrm>
          <a:prstGeom prst="rect">
            <a:avLst/>
          </a:prstGeom>
          <a:solidFill>
            <a:srgbClr val="FF0000"/>
          </a:solidFill>
        </p:spPr>
        <p:txBody>
          <a:bodyPr wrap="square" rtlCol="0">
            <a:spAutoFit/>
          </a:bodyPr>
          <a:lstStyle/>
          <a:p>
            <a:pPr algn="ctr"/>
            <a:r>
              <a:rPr lang="en-US" sz="2000" b="1" dirty="0" smtClean="0">
                <a:solidFill>
                  <a:srgbClr val="FFC000"/>
                </a:solidFill>
              </a:rPr>
              <a:t>5</a:t>
            </a:r>
            <a:endParaRPr lang="th-TH" sz="2000" b="1" dirty="0">
              <a:solidFill>
                <a:srgbClr val="FFC0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631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26319" name="Text Box 15"/>
          <p:cNvSpPr txBox="1">
            <a:spLocks noChangeArrowheads="1"/>
          </p:cNvSpPr>
          <p:nvPr/>
        </p:nvSpPr>
        <p:spPr bwMode="auto">
          <a:xfrm>
            <a:off x="1473200" y="723900"/>
            <a:ext cx="5365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th-TH" sz="2000" b="1" dirty="0" smtClean="0"/>
              <a:t>5.3</a:t>
            </a:r>
            <a:endParaRPr lang="en-US" altLang="th-TH" sz="2000" b="1" dirty="0">
              <a:solidFill>
                <a:schemeClr val="bg1"/>
              </a:solidFill>
            </a:endParaRPr>
          </a:p>
        </p:txBody>
      </p:sp>
      <p:sp>
        <p:nvSpPr>
          <p:cNvPr id="226320" name="Rectangle 16"/>
          <p:cNvSpPr>
            <a:spLocks noChangeArrowheads="1"/>
          </p:cNvSpPr>
          <p:nvPr/>
        </p:nvSpPr>
        <p:spPr bwMode="auto">
          <a:xfrm>
            <a:off x="2095500" y="1874838"/>
            <a:ext cx="3162300" cy="4221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95000"/>
              </a:lnSpc>
              <a:spcBef>
                <a:spcPct val="20000"/>
              </a:spcBef>
            </a:pPr>
            <a:r>
              <a:rPr lang="en-US" altLang="th-TH" sz="2000" b="1"/>
              <a:t>Main Ideas</a:t>
            </a:r>
            <a:endParaRPr lang="en-US" altLang="th-TH" sz="2000"/>
          </a:p>
          <a:p>
            <a:pPr>
              <a:lnSpc>
                <a:spcPct val="95000"/>
              </a:lnSpc>
              <a:spcBef>
                <a:spcPct val="20000"/>
              </a:spcBef>
            </a:pPr>
            <a:endParaRPr lang="en-US" altLang="th-TH" sz="2000"/>
          </a:p>
          <a:p>
            <a:pPr>
              <a:lnSpc>
                <a:spcPct val="95000"/>
              </a:lnSpc>
              <a:spcBef>
                <a:spcPct val="20000"/>
              </a:spcBef>
            </a:pPr>
            <a:r>
              <a:rPr lang="en-US" altLang="th-TH" sz="2000"/>
              <a:t>All network operating systems provide administrative tools and security utilities. Network services are used for e-mail, groupware, and other important business functions.</a:t>
            </a:r>
          </a:p>
        </p:txBody>
      </p:sp>
      <p:sp>
        <p:nvSpPr>
          <p:cNvPr id="226321" name="Rectangle 17"/>
          <p:cNvSpPr>
            <a:spLocks noChangeArrowheads="1"/>
          </p:cNvSpPr>
          <p:nvPr/>
        </p:nvSpPr>
        <p:spPr bwMode="auto">
          <a:xfrm>
            <a:off x="5829300" y="1874838"/>
            <a:ext cx="3162300" cy="4221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95000"/>
              </a:lnSpc>
              <a:spcBef>
                <a:spcPct val="20000"/>
              </a:spcBef>
            </a:pPr>
            <a:r>
              <a:rPr lang="en-US" altLang="th-TH" sz="2000" b="1"/>
              <a:t>Key Terms</a:t>
            </a:r>
            <a:endParaRPr lang="en-US" altLang="th-TH" sz="2000"/>
          </a:p>
          <a:p>
            <a:pPr>
              <a:lnSpc>
                <a:spcPct val="95000"/>
              </a:lnSpc>
              <a:spcBef>
                <a:spcPct val="20000"/>
              </a:spcBef>
            </a:pPr>
            <a:endParaRPr lang="en-US" altLang="th-TH" sz="2000"/>
          </a:p>
          <a:p>
            <a:pPr>
              <a:lnSpc>
                <a:spcPct val="95000"/>
              </a:lnSpc>
              <a:spcBef>
                <a:spcPct val="20000"/>
              </a:spcBef>
            </a:pPr>
            <a:r>
              <a:rPr lang="en-US" altLang="th-TH" sz="2000"/>
              <a:t>administrative tools</a:t>
            </a:r>
          </a:p>
          <a:p>
            <a:pPr>
              <a:lnSpc>
                <a:spcPct val="95000"/>
              </a:lnSpc>
              <a:spcBef>
                <a:spcPct val="20000"/>
              </a:spcBef>
            </a:pPr>
            <a:r>
              <a:rPr lang="en-US" altLang="th-TH" sz="2000"/>
              <a:t>domain</a:t>
            </a:r>
          </a:p>
          <a:p>
            <a:pPr>
              <a:lnSpc>
                <a:spcPct val="95000"/>
              </a:lnSpc>
              <a:spcBef>
                <a:spcPct val="20000"/>
              </a:spcBef>
            </a:pPr>
            <a:r>
              <a:rPr lang="en-US" altLang="th-TH" sz="2000"/>
              <a:t>group</a:t>
            </a:r>
          </a:p>
          <a:p>
            <a:pPr>
              <a:lnSpc>
                <a:spcPct val="95000"/>
              </a:lnSpc>
              <a:spcBef>
                <a:spcPct val="20000"/>
              </a:spcBef>
            </a:pPr>
            <a:r>
              <a:rPr lang="en-US" altLang="th-TH" sz="2000"/>
              <a:t>Microsoft Active Directory</a:t>
            </a:r>
          </a:p>
          <a:p>
            <a:pPr>
              <a:lnSpc>
                <a:spcPct val="95000"/>
              </a:lnSpc>
              <a:spcBef>
                <a:spcPct val="20000"/>
              </a:spcBef>
            </a:pPr>
            <a:r>
              <a:rPr lang="en-US" altLang="th-TH" sz="2000"/>
              <a:t>Novell Directory Services (NDS)</a:t>
            </a:r>
          </a:p>
          <a:p>
            <a:pPr>
              <a:lnSpc>
                <a:spcPct val="95000"/>
              </a:lnSpc>
              <a:spcBef>
                <a:spcPct val="20000"/>
              </a:spcBef>
            </a:pPr>
            <a:r>
              <a:rPr lang="en-US" altLang="th-TH" sz="2000"/>
              <a:t>Post Office Protocol (POP)</a:t>
            </a:r>
          </a:p>
          <a:p>
            <a:pPr>
              <a:lnSpc>
                <a:spcPct val="95000"/>
              </a:lnSpc>
              <a:spcBef>
                <a:spcPct val="20000"/>
              </a:spcBef>
            </a:pPr>
            <a:r>
              <a:rPr lang="en-US" altLang="th-TH" sz="2000"/>
              <a:t>Simple Mail Transfer Protocol (SMTP)</a:t>
            </a:r>
          </a:p>
          <a:p>
            <a:pPr>
              <a:lnSpc>
                <a:spcPct val="95000"/>
              </a:lnSpc>
              <a:spcBef>
                <a:spcPct val="20000"/>
              </a:spcBef>
            </a:pPr>
            <a:r>
              <a:rPr lang="en-US" altLang="th-TH" sz="2000"/>
              <a:t>groupware</a:t>
            </a:r>
          </a:p>
        </p:txBody>
      </p:sp>
      <p:sp>
        <p:nvSpPr>
          <p:cNvPr id="226322" name="Rectangle 18"/>
          <p:cNvSpPr>
            <a:spLocks noChangeArrowheads="1"/>
          </p:cNvSpPr>
          <p:nvPr/>
        </p:nvSpPr>
        <p:spPr bwMode="auto">
          <a:xfrm>
            <a:off x="2133600" y="1036638"/>
            <a:ext cx="6705600" cy="71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r>
              <a:rPr lang="en-US" altLang="th-TH" sz="2400" b="1">
                <a:solidFill>
                  <a:srgbClr val="9A0000"/>
                </a:solidFill>
              </a:rPr>
              <a:t>Guide to Reading</a:t>
            </a:r>
          </a:p>
        </p:txBody>
      </p:sp>
      <p:sp>
        <p:nvSpPr>
          <p:cNvPr id="226323" name="Rectangle 19"/>
          <p:cNvSpPr>
            <a:spLocks noChangeArrowheads="1"/>
          </p:cNvSpPr>
          <p:nvPr/>
        </p:nvSpPr>
        <p:spPr bwMode="auto">
          <a:xfrm>
            <a:off x="2133600" y="533400"/>
            <a:ext cx="6311900" cy="71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r>
              <a:rPr lang="en-US" altLang="th-TH" sz="2600" b="1">
                <a:solidFill>
                  <a:srgbClr val="338B1E"/>
                </a:solidFill>
              </a:rPr>
              <a:t>Network Operating System Software</a:t>
            </a:r>
          </a:p>
        </p:txBody>
      </p:sp>
      <p:pic>
        <p:nvPicPr>
          <p:cNvPr id="226324" name="Picture 20" descr="&#10;copyright.jpg                                                  0006721DRedFrog                        BA8BED2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572250"/>
            <a:ext cx="9144000" cy="2857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2632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226321">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226321">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226321">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226321">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226321">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226321">
                                            <p:txEl>
                                              <p:pRg st="7" end="7"/>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226321">
                                            <p:txEl>
                                              <p:pRg st="8" end="8"/>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22632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321" grpId="0" uiExpand="1"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7337"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27346" name="Text Box 18"/>
          <p:cNvSpPr txBox="1">
            <a:spLocks noChangeArrowheads="1"/>
          </p:cNvSpPr>
          <p:nvPr/>
        </p:nvSpPr>
        <p:spPr bwMode="auto">
          <a:xfrm>
            <a:off x="1473200" y="723900"/>
            <a:ext cx="5365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th-TH" sz="2000" b="1" dirty="0" smtClean="0"/>
              <a:t>5.3</a:t>
            </a:r>
            <a:endParaRPr lang="en-US" altLang="th-TH" sz="2000" b="1" dirty="0">
              <a:solidFill>
                <a:schemeClr val="bg1"/>
              </a:solidFill>
            </a:endParaRPr>
          </a:p>
        </p:txBody>
      </p:sp>
      <p:sp>
        <p:nvSpPr>
          <p:cNvPr id="227347" name="Rectangle 19"/>
          <p:cNvSpPr>
            <a:spLocks noChangeArrowheads="1"/>
          </p:cNvSpPr>
          <p:nvPr/>
        </p:nvSpPr>
        <p:spPr bwMode="auto">
          <a:xfrm>
            <a:off x="2095500" y="1874838"/>
            <a:ext cx="3162300" cy="4221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pPr>
            <a:r>
              <a:rPr lang="en-US" altLang="th-TH" sz="2000"/>
              <a:t>One of the key differences between an OS and a NOS are the </a:t>
            </a:r>
            <a:r>
              <a:rPr lang="en-US" altLang="th-TH" sz="2000" b="1">
                <a:solidFill>
                  <a:srgbClr val="0066FE"/>
                </a:solidFill>
                <a:effectLst>
                  <a:outerShdw blurRad="38100" dist="38100" dir="2700000" algn="tl">
                    <a:srgbClr val="C0C0C0"/>
                  </a:outerShdw>
                </a:effectLst>
              </a:rPr>
              <a:t>administrative tools</a:t>
            </a:r>
            <a:r>
              <a:rPr lang="en-US" altLang="th-TH" sz="2000"/>
              <a:t> that are part of the NOS. </a:t>
            </a:r>
          </a:p>
          <a:p>
            <a:pPr>
              <a:spcBef>
                <a:spcPct val="20000"/>
              </a:spcBef>
            </a:pPr>
            <a:endParaRPr lang="en-US" altLang="th-TH" sz="2000"/>
          </a:p>
          <a:p>
            <a:pPr>
              <a:spcBef>
                <a:spcPct val="20000"/>
              </a:spcBef>
            </a:pPr>
            <a:r>
              <a:rPr lang="en-US" altLang="th-TH" sz="2000"/>
              <a:t>Each of the major NOSs has its own organization scheme and set of administrative tools.</a:t>
            </a:r>
          </a:p>
        </p:txBody>
      </p:sp>
      <p:sp>
        <p:nvSpPr>
          <p:cNvPr id="227348" name="Rectangle 20"/>
          <p:cNvSpPr>
            <a:spLocks noChangeArrowheads="1"/>
          </p:cNvSpPr>
          <p:nvPr/>
        </p:nvSpPr>
        <p:spPr bwMode="auto">
          <a:xfrm>
            <a:off x="5829300" y="1874838"/>
            <a:ext cx="3162300" cy="4221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pPr>
            <a:r>
              <a:rPr lang="en-US" altLang="th-TH" b="1">
                <a:solidFill>
                  <a:srgbClr val="0066FE"/>
                </a:solidFill>
                <a:effectLst>
                  <a:outerShdw blurRad="38100" dist="38100" dir="2700000" algn="tl">
                    <a:srgbClr val="C0C0C0"/>
                  </a:outerShdw>
                </a:effectLst>
              </a:rPr>
              <a:t>administrative tools</a:t>
            </a:r>
            <a:r>
              <a:rPr lang="en-US" altLang="th-TH"/>
              <a:t>  The network operating system tools available for network administrators to manage servers, users, and resources from virtually anywhere on the network.  (p. 179)</a:t>
            </a:r>
          </a:p>
        </p:txBody>
      </p:sp>
      <p:sp>
        <p:nvSpPr>
          <p:cNvPr id="227349" name="Rectangle 21"/>
          <p:cNvSpPr>
            <a:spLocks noChangeArrowheads="1"/>
          </p:cNvSpPr>
          <p:nvPr/>
        </p:nvSpPr>
        <p:spPr bwMode="auto">
          <a:xfrm>
            <a:off x="2133600" y="1036638"/>
            <a:ext cx="6705600" cy="71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r>
              <a:rPr lang="en-US" altLang="th-TH" sz="2400" b="1">
                <a:solidFill>
                  <a:srgbClr val="9A0000"/>
                </a:solidFill>
              </a:rPr>
              <a:t>Administrative Tools</a:t>
            </a:r>
          </a:p>
        </p:txBody>
      </p:sp>
      <p:sp>
        <p:nvSpPr>
          <p:cNvPr id="227350" name="Rectangle 22"/>
          <p:cNvSpPr>
            <a:spLocks noChangeArrowheads="1"/>
          </p:cNvSpPr>
          <p:nvPr/>
        </p:nvSpPr>
        <p:spPr bwMode="auto">
          <a:xfrm>
            <a:off x="2133600" y="533400"/>
            <a:ext cx="6311900" cy="71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r>
              <a:rPr lang="en-US" altLang="th-TH" sz="2600" b="1">
                <a:solidFill>
                  <a:srgbClr val="338B1E"/>
                </a:solidFill>
              </a:rPr>
              <a:t>Network Operating System Software</a:t>
            </a:r>
          </a:p>
        </p:txBody>
      </p:sp>
      <p:pic>
        <p:nvPicPr>
          <p:cNvPr id="227351" name="Picture 23" descr="&#10;copyright.jpg                                                  0006721DRedFrog                        BA8BED2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572250"/>
            <a:ext cx="9144000" cy="2857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2734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348"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48"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66257" name="Text Box 17"/>
          <p:cNvSpPr txBox="1">
            <a:spLocks noChangeArrowheads="1"/>
          </p:cNvSpPr>
          <p:nvPr/>
        </p:nvSpPr>
        <p:spPr bwMode="auto">
          <a:xfrm>
            <a:off x="1473200" y="723900"/>
            <a:ext cx="5365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th-TH" sz="2000" b="1" dirty="0" smtClean="0"/>
              <a:t>5.3</a:t>
            </a:r>
            <a:endParaRPr lang="en-US" altLang="th-TH" sz="2000" b="1" dirty="0">
              <a:solidFill>
                <a:schemeClr val="bg1"/>
              </a:solidFill>
            </a:endParaRPr>
          </a:p>
        </p:txBody>
      </p:sp>
      <p:sp>
        <p:nvSpPr>
          <p:cNvPr id="266258" name="Rectangle 18"/>
          <p:cNvSpPr>
            <a:spLocks noChangeArrowheads="1"/>
          </p:cNvSpPr>
          <p:nvPr/>
        </p:nvSpPr>
        <p:spPr bwMode="auto">
          <a:xfrm>
            <a:off x="2095500" y="1874838"/>
            <a:ext cx="3162300" cy="4221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pPr>
            <a:r>
              <a:rPr lang="en-US" altLang="th-TH" sz="2000"/>
              <a:t>NOSs use directory services to organize and manage objects that belong to the network. </a:t>
            </a:r>
          </a:p>
          <a:p>
            <a:pPr>
              <a:spcBef>
                <a:spcPct val="20000"/>
              </a:spcBef>
            </a:pPr>
            <a:endParaRPr lang="en-US" altLang="th-TH" sz="2000"/>
          </a:p>
          <a:p>
            <a:pPr>
              <a:spcBef>
                <a:spcPct val="20000"/>
              </a:spcBef>
            </a:pPr>
            <a:r>
              <a:rPr lang="en-US" altLang="th-TH" sz="2000"/>
              <a:t>These directory services allow administrators to manage </a:t>
            </a:r>
            <a:r>
              <a:rPr lang="en-US" altLang="th-TH" sz="2000" b="1">
                <a:solidFill>
                  <a:srgbClr val="0066FE"/>
                </a:solidFill>
                <a:effectLst>
                  <a:outerShdw blurRad="38100" dist="38100" dir="2700000" algn="tl">
                    <a:srgbClr val="C0C0C0"/>
                  </a:outerShdw>
                </a:effectLst>
              </a:rPr>
              <a:t>domains</a:t>
            </a:r>
            <a:r>
              <a:rPr lang="en-US" altLang="th-TH" sz="2000"/>
              <a:t>, user accounts, and </a:t>
            </a:r>
            <a:r>
              <a:rPr lang="en-US" altLang="th-TH" sz="2000" b="1">
                <a:solidFill>
                  <a:srgbClr val="0066FE"/>
                </a:solidFill>
                <a:effectLst>
                  <a:outerShdw blurRad="38100" dist="38100" dir="2700000" algn="tl">
                    <a:srgbClr val="C0C0C0"/>
                  </a:outerShdw>
                </a:effectLst>
              </a:rPr>
              <a:t>groups</a:t>
            </a:r>
            <a:r>
              <a:rPr lang="en-US" altLang="th-TH" sz="2000"/>
              <a:t>.</a:t>
            </a:r>
          </a:p>
        </p:txBody>
      </p:sp>
      <p:sp>
        <p:nvSpPr>
          <p:cNvPr id="266259" name="Rectangle 19"/>
          <p:cNvSpPr>
            <a:spLocks noChangeArrowheads="1"/>
          </p:cNvSpPr>
          <p:nvPr/>
        </p:nvSpPr>
        <p:spPr bwMode="auto">
          <a:xfrm>
            <a:off x="5829300" y="1874838"/>
            <a:ext cx="3162300" cy="4221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pPr>
            <a:r>
              <a:rPr lang="en-US" altLang="th-TH" b="1">
                <a:solidFill>
                  <a:srgbClr val="0066FE"/>
                </a:solidFill>
                <a:effectLst>
                  <a:outerShdw blurRad="38100" dist="38100" dir="2700000" algn="tl">
                    <a:srgbClr val="C0C0C0"/>
                  </a:outerShdw>
                </a:effectLst>
              </a:rPr>
              <a:t>domain</a:t>
            </a:r>
            <a:r>
              <a:rPr lang="en-US" altLang="th-TH"/>
              <a:t>  A grouping of computers and devices that are administered as one unit. (p. 179)</a:t>
            </a:r>
          </a:p>
          <a:p>
            <a:pPr>
              <a:spcBef>
                <a:spcPct val="20000"/>
              </a:spcBef>
            </a:pPr>
            <a:endParaRPr lang="en-US" altLang="th-TH"/>
          </a:p>
          <a:p>
            <a:pPr>
              <a:spcBef>
                <a:spcPct val="20000"/>
              </a:spcBef>
            </a:pPr>
            <a:r>
              <a:rPr lang="en-US" altLang="th-TH" b="1">
                <a:solidFill>
                  <a:srgbClr val="0066FE"/>
                </a:solidFill>
                <a:effectLst>
                  <a:outerShdw blurRad="38100" dist="38100" dir="2700000" algn="tl">
                    <a:srgbClr val="C0C0C0"/>
                  </a:outerShdw>
                </a:effectLst>
              </a:rPr>
              <a:t>group</a:t>
            </a:r>
            <a:r>
              <a:rPr lang="en-US" altLang="th-TH" b="1">
                <a:solidFill>
                  <a:srgbClr val="0066FE"/>
                </a:solidFill>
              </a:rPr>
              <a:t> </a:t>
            </a:r>
            <a:r>
              <a:rPr lang="en-US" altLang="th-TH"/>
              <a:t> An account of users. An administrator can easily add or remove users in the group. A group is used to automatically assign permissions to many users at once. (p. 179)</a:t>
            </a:r>
          </a:p>
        </p:txBody>
      </p:sp>
      <p:sp>
        <p:nvSpPr>
          <p:cNvPr id="266260" name="Rectangle 20"/>
          <p:cNvSpPr>
            <a:spLocks noChangeArrowheads="1"/>
          </p:cNvSpPr>
          <p:nvPr/>
        </p:nvSpPr>
        <p:spPr bwMode="auto">
          <a:xfrm>
            <a:off x="2133600" y="1036638"/>
            <a:ext cx="6705600" cy="71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r>
              <a:rPr lang="en-US" altLang="th-TH" sz="2400" b="1">
                <a:solidFill>
                  <a:srgbClr val="9A0000"/>
                </a:solidFill>
              </a:rPr>
              <a:t>Administrative Tools</a:t>
            </a:r>
          </a:p>
        </p:txBody>
      </p:sp>
      <p:sp>
        <p:nvSpPr>
          <p:cNvPr id="266261" name="Rectangle 21"/>
          <p:cNvSpPr>
            <a:spLocks noChangeArrowheads="1"/>
          </p:cNvSpPr>
          <p:nvPr/>
        </p:nvSpPr>
        <p:spPr bwMode="auto">
          <a:xfrm>
            <a:off x="2133600" y="533400"/>
            <a:ext cx="6311900" cy="71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r>
              <a:rPr lang="en-US" altLang="th-TH" sz="2600" b="1">
                <a:solidFill>
                  <a:srgbClr val="338B1E"/>
                </a:solidFill>
              </a:rPr>
              <a:t>Network Operating System Software</a:t>
            </a:r>
          </a:p>
        </p:txBody>
      </p:sp>
      <p:pic>
        <p:nvPicPr>
          <p:cNvPr id="266263" name="Picture 23" descr="&#10;copyright.jpg                                                  0006721DRedFrog                        BA8BED2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572250"/>
            <a:ext cx="9144000" cy="2857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662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6625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59"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7272"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67281" name="Text Box 17"/>
          <p:cNvSpPr txBox="1">
            <a:spLocks noChangeArrowheads="1"/>
          </p:cNvSpPr>
          <p:nvPr/>
        </p:nvSpPr>
        <p:spPr bwMode="auto">
          <a:xfrm>
            <a:off x="1473200" y="723900"/>
            <a:ext cx="5365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th-TH" sz="2000" b="1" dirty="0" smtClean="0"/>
              <a:t>5.3</a:t>
            </a:r>
            <a:endParaRPr lang="en-US" altLang="th-TH" sz="2000" b="1" dirty="0">
              <a:solidFill>
                <a:schemeClr val="bg1"/>
              </a:solidFill>
            </a:endParaRPr>
          </a:p>
        </p:txBody>
      </p:sp>
      <p:sp>
        <p:nvSpPr>
          <p:cNvPr id="267282" name="Rectangle 18"/>
          <p:cNvSpPr>
            <a:spLocks noChangeArrowheads="1"/>
          </p:cNvSpPr>
          <p:nvPr/>
        </p:nvSpPr>
        <p:spPr bwMode="auto">
          <a:xfrm>
            <a:off x="2095500" y="1874838"/>
            <a:ext cx="3162300" cy="4221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pPr>
            <a:r>
              <a:rPr lang="en-US" altLang="th-TH" sz="2000"/>
              <a:t>Both Microsoft and Novell have their own directory structures.</a:t>
            </a:r>
          </a:p>
          <a:p>
            <a:pPr>
              <a:spcBef>
                <a:spcPct val="20000"/>
              </a:spcBef>
            </a:pPr>
            <a:endParaRPr lang="en-US" altLang="th-TH"/>
          </a:p>
          <a:p>
            <a:pPr>
              <a:spcBef>
                <a:spcPct val="20000"/>
              </a:spcBef>
              <a:buClr>
                <a:srgbClr val="990000"/>
              </a:buClr>
              <a:buFontTx/>
              <a:buChar char="•"/>
            </a:pPr>
            <a:r>
              <a:rPr lang="en-US" altLang="th-TH">
                <a:solidFill>
                  <a:srgbClr val="0000FF"/>
                </a:solidFill>
                <a:effectLst>
                  <a:outerShdw blurRad="38100" dist="38100" dir="2700000" algn="tl">
                    <a:srgbClr val="C0C0C0"/>
                  </a:outerShdw>
                </a:effectLst>
              </a:rPr>
              <a:t> </a:t>
            </a:r>
            <a:r>
              <a:rPr lang="en-US" altLang="th-TH" b="1">
                <a:solidFill>
                  <a:srgbClr val="0066FE"/>
                </a:solidFill>
                <a:effectLst>
                  <a:outerShdw blurRad="38100" dist="38100" dir="2700000" algn="tl">
                    <a:srgbClr val="C0C0C0"/>
                  </a:outerShdw>
                </a:effectLst>
              </a:rPr>
              <a:t>Microsoft Active Directory</a:t>
            </a:r>
          </a:p>
          <a:p>
            <a:pPr>
              <a:spcBef>
                <a:spcPct val="20000"/>
              </a:spcBef>
              <a:buClr>
                <a:srgbClr val="990000"/>
              </a:buClr>
              <a:buFontTx/>
              <a:buChar char="•"/>
            </a:pPr>
            <a:r>
              <a:rPr lang="en-US" altLang="th-TH" b="1">
                <a:solidFill>
                  <a:srgbClr val="0066FE"/>
                </a:solidFill>
                <a:effectLst>
                  <a:outerShdw blurRad="38100" dist="38100" dir="2700000" algn="tl">
                    <a:srgbClr val="C0C0C0"/>
                  </a:outerShdw>
                </a:effectLst>
              </a:rPr>
              <a:t> Novell Directory Service</a:t>
            </a:r>
            <a:endParaRPr lang="en-US" altLang="th-TH">
              <a:solidFill>
                <a:srgbClr val="0000FF"/>
              </a:solidFill>
              <a:effectLst>
                <a:outerShdw blurRad="38100" dist="38100" dir="2700000" algn="tl">
                  <a:srgbClr val="C0C0C0"/>
                </a:outerShdw>
              </a:effectLst>
            </a:endParaRPr>
          </a:p>
        </p:txBody>
      </p:sp>
      <p:sp>
        <p:nvSpPr>
          <p:cNvPr id="267283" name="Rectangle 19"/>
          <p:cNvSpPr>
            <a:spLocks noChangeArrowheads="1"/>
          </p:cNvSpPr>
          <p:nvPr/>
        </p:nvSpPr>
        <p:spPr bwMode="auto">
          <a:xfrm>
            <a:off x="5829300" y="1874838"/>
            <a:ext cx="3162300" cy="4221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pPr>
            <a:r>
              <a:rPr lang="en-US" altLang="th-TH" b="1">
                <a:solidFill>
                  <a:srgbClr val="0066FE"/>
                </a:solidFill>
                <a:effectLst>
                  <a:outerShdw blurRad="38100" dist="38100" dir="2700000" algn="tl">
                    <a:srgbClr val="C0C0C0"/>
                  </a:outerShdw>
                </a:effectLst>
              </a:rPr>
              <a:t>Microsoft Active Directory</a:t>
            </a:r>
            <a:r>
              <a:rPr lang="en-US" altLang="th-TH"/>
              <a:t>  The central database system for administering the network. (p. 180)</a:t>
            </a:r>
          </a:p>
          <a:p>
            <a:pPr>
              <a:spcBef>
                <a:spcPct val="20000"/>
              </a:spcBef>
            </a:pPr>
            <a:endParaRPr lang="en-US" altLang="th-TH"/>
          </a:p>
          <a:p>
            <a:pPr>
              <a:spcBef>
                <a:spcPct val="20000"/>
              </a:spcBef>
            </a:pPr>
            <a:r>
              <a:rPr lang="en-US" altLang="th-TH" b="1">
                <a:solidFill>
                  <a:srgbClr val="0066FE"/>
                </a:solidFill>
                <a:effectLst>
                  <a:outerShdw blurRad="38100" dist="38100" dir="2700000" algn="tl">
                    <a:srgbClr val="C0C0C0"/>
                  </a:outerShdw>
                </a:effectLst>
              </a:rPr>
              <a:t>Novell Directory Services (NDS)</a:t>
            </a:r>
            <a:r>
              <a:rPr lang="en-US" altLang="th-TH"/>
              <a:t>  The central administration application for NetWare-based networks.  (p. 180)</a:t>
            </a:r>
          </a:p>
          <a:p>
            <a:pPr>
              <a:spcBef>
                <a:spcPct val="20000"/>
              </a:spcBef>
            </a:pPr>
            <a:endParaRPr lang="en-US" altLang="th-TH"/>
          </a:p>
        </p:txBody>
      </p:sp>
      <p:sp>
        <p:nvSpPr>
          <p:cNvPr id="267284" name="Rectangle 20"/>
          <p:cNvSpPr>
            <a:spLocks noChangeArrowheads="1"/>
          </p:cNvSpPr>
          <p:nvPr/>
        </p:nvSpPr>
        <p:spPr bwMode="auto">
          <a:xfrm>
            <a:off x="2133600" y="1036638"/>
            <a:ext cx="6705600" cy="71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r>
              <a:rPr lang="en-US" altLang="th-TH" sz="2400" b="1">
                <a:solidFill>
                  <a:srgbClr val="9A0000"/>
                </a:solidFill>
              </a:rPr>
              <a:t>Administrative Tools</a:t>
            </a:r>
          </a:p>
        </p:txBody>
      </p:sp>
      <p:sp>
        <p:nvSpPr>
          <p:cNvPr id="267285" name="Rectangle 21"/>
          <p:cNvSpPr>
            <a:spLocks noChangeArrowheads="1"/>
          </p:cNvSpPr>
          <p:nvPr/>
        </p:nvSpPr>
        <p:spPr bwMode="auto">
          <a:xfrm>
            <a:off x="2133600" y="533400"/>
            <a:ext cx="6311900" cy="71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r>
              <a:rPr lang="en-US" altLang="th-TH" sz="2600" b="1">
                <a:solidFill>
                  <a:srgbClr val="338B1E"/>
                </a:solidFill>
              </a:rPr>
              <a:t>Network Operating System Software</a:t>
            </a:r>
          </a:p>
        </p:txBody>
      </p:sp>
      <p:pic>
        <p:nvPicPr>
          <p:cNvPr id="267287" name="Picture 23" descr="&#10;copyright.jpg                                                  0006721DRedFrog                        BA8BED2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572250"/>
            <a:ext cx="9144000" cy="2857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6728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6728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283"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8296" name="Picture 8"/>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r="28070"/>
          <a:stretch>
            <a:fillRect/>
          </a:stretch>
        </p:blipFill>
        <p:spPr>
          <a:xfrm>
            <a:off x="5105400" y="1981200"/>
            <a:ext cx="3810000" cy="3349625"/>
          </a:xfrm>
          <a:noFill/>
          <a:ln/>
        </p:spPr>
      </p:pic>
      <p:sp>
        <p:nvSpPr>
          <p:cNvPr id="268299" name="Text Box 11"/>
          <p:cNvSpPr txBox="1">
            <a:spLocks noChangeArrowheads="1"/>
          </p:cNvSpPr>
          <p:nvPr/>
        </p:nvSpPr>
        <p:spPr bwMode="auto">
          <a:xfrm>
            <a:off x="1473200" y="723900"/>
            <a:ext cx="5365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th-TH" sz="2000" b="1" dirty="0" smtClean="0"/>
              <a:t>5.3</a:t>
            </a:r>
            <a:endParaRPr lang="en-US" altLang="th-TH" sz="2000" b="1" dirty="0">
              <a:solidFill>
                <a:schemeClr val="bg1"/>
              </a:solidFill>
            </a:endParaRPr>
          </a:p>
        </p:txBody>
      </p:sp>
      <p:sp>
        <p:nvSpPr>
          <p:cNvPr id="268300" name="Rectangle 12"/>
          <p:cNvSpPr>
            <a:spLocks noChangeArrowheads="1"/>
          </p:cNvSpPr>
          <p:nvPr/>
        </p:nvSpPr>
        <p:spPr bwMode="auto">
          <a:xfrm>
            <a:off x="2133600" y="1036638"/>
            <a:ext cx="6705600" cy="71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r>
              <a:rPr lang="en-US" altLang="th-TH" sz="2400" b="1">
                <a:solidFill>
                  <a:srgbClr val="9A0000"/>
                </a:solidFill>
              </a:rPr>
              <a:t>Administrative Tools</a:t>
            </a:r>
          </a:p>
        </p:txBody>
      </p:sp>
      <p:sp>
        <p:nvSpPr>
          <p:cNvPr id="268301" name="Rectangle 13"/>
          <p:cNvSpPr>
            <a:spLocks noChangeArrowheads="1"/>
          </p:cNvSpPr>
          <p:nvPr/>
        </p:nvSpPr>
        <p:spPr bwMode="auto">
          <a:xfrm>
            <a:off x="2133600" y="1879600"/>
            <a:ext cx="2819400" cy="422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pPr>
            <a:r>
              <a:rPr lang="en-US" altLang="th-TH" sz="2000"/>
              <a:t>Network security is important and many different methods exist to secure a network.</a:t>
            </a:r>
          </a:p>
          <a:p>
            <a:pPr>
              <a:spcBef>
                <a:spcPct val="20000"/>
              </a:spcBef>
            </a:pPr>
            <a:endParaRPr lang="en-US" altLang="th-TH"/>
          </a:p>
          <a:p>
            <a:pPr>
              <a:spcBef>
                <a:spcPct val="20000"/>
              </a:spcBef>
              <a:buClr>
                <a:srgbClr val="990000"/>
              </a:buClr>
              <a:buFontTx/>
              <a:buChar char="•"/>
            </a:pPr>
            <a:r>
              <a:rPr lang="en-US" altLang="th-TH"/>
              <a:t> Policies and Permissions</a:t>
            </a:r>
          </a:p>
          <a:p>
            <a:pPr>
              <a:spcBef>
                <a:spcPct val="20000"/>
              </a:spcBef>
              <a:buClr>
                <a:srgbClr val="990000"/>
              </a:buClr>
              <a:buFontTx/>
              <a:buChar char="•"/>
            </a:pPr>
            <a:r>
              <a:rPr lang="en-US" altLang="th-TH"/>
              <a:t> Event Notification Tools</a:t>
            </a:r>
          </a:p>
          <a:p>
            <a:pPr>
              <a:spcBef>
                <a:spcPct val="20000"/>
              </a:spcBef>
              <a:buClr>
                <a:srgbClr val="990000"/>
              </a:buClr>
              <a:buFontTx/>
              <a:buChar char="•"/>
            </a:pPr>
            <a:r>
              <a:rPr lang="en-US" altLang="th-TH"/>
              <a:t> External Threats</a:t>
            </a:r>
          </a:p>
          <a:p>
            <a:pPr>
              <a:spcBef>
                <a:spcPct val="20000"/>
              </a:spcBef>
              <a:buClr>
                <a:srgbClr val="990000"/>
              </a:buClr>
              <a:buFontTx/>
              <a:buChar char="•"/>
            </a:pPr>
            <a:r>
              <a:rPr lang="en-US" altLang="th-TH"/>
              <a:t> Network Backup and Recovery Utilities</a:t>
            </a:r>
            <a:endParaRPr lang="en-US" altLang="th-TH" sz="2000"/>
          </a:p>
          <a:p>
            <a:pPr>
              <a:spcBef>
                <a:spcPct val="20000"/>
              </a:spcBef>
            </a:pPr>
            <a:endParaRPr lang="en-US" altLang="th-TH"/>
          </a:p>
        </p:txBody>
      </p:sp>
      <p:sp>
        <p:nvSpPr>
          <p:cNvPr id="268302" name="Rectangle 14"/>
          <p:cNvSpPr>
            <a:spLocks noChangeArrowheads="1"/>
          </p:cNvSpPr>
          <p:nvPr/>
        </p:nvSpPr>
        <p:spPr bwMode="auto">
          <a:xfrm>
            <a:off x="2133600" y="533400"/>
            <a:ext cx="6311900" cy="71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r>
              <a:rPr lang="en-US" altLang="th-TH" sz="2600" b="1">
                <a:solidFill>
                  <a:srgbClr val="338B1E"/>
                </a:solidFill>
              </a:rPr>
              <a:t>Network Operating System Software</a:t>
            </a:r>
          </a:p>
        </p:txBody>
      </p:sp>
      <p:pic>
        <p:nvPicPr>
          <p:cNvPr id="268304" name="Picture 16" descr="&#10;copyright.jpg                                                  0006721DRedFrog                        BA8BED2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572250"/>
            <a:ext cx="9144000" cy="2857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8359"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28368" name="Text Box 16"/>
          <p:cNvSpPr txBox="1">
            <a:spLocks noChangeArrowheads="1"/>
          </p:cNvSpPr>
          <p:nvPr/>
        </p:nvSpPr>
        <p:spPr bwMode="auto">
          <a:xfrm>
            <a:off x="1473200" y="723900"/>
            <a:ext cx="5365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th-TH" sz="2000" b="1" dirty="0" smtClean="0"/>
              <a:t>5.3</a:t>
            </a:r>
            <a:endParaRPr lang="en-US" altLang="th-TH" sz="2000" b="1" dirty="0">
              <a:solidFill>
                <a:schemeClr val="bg1"/>
              </a:solidFill>
            </a:endParaRPr>
          </a:p>
        </p:txBody>
      </p:sp>
      <p:sp>
        <p:nvSpPr>
          <p:cNvPr id="228369" name="Rectangle 17"/>
          <p:cNvSpPr>
            <a:spLocks noChangeArrowheads="1"/>
          </p:cNvSpPr>
          <p:nvPr/>
        </p:nvSpPr>
        <p:spPr bwMode="auto">
          <a:xfrm>
            <a:off x="2095500" y="1874838"/>
            <a:ext cx="3162300" cy="4221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pPr>
            <a:r>
              <a:rPr lang="en-US" altLang="th-TH" sz="2000"/>
              <a:t>Servers also run a number of other specialized software applications. Some servers are dedicated to a specific purpose.</a:t>
            </a:r>
          </a:p>
          <a:p>
            <a:pPr>
              <a:spcBef>
                <a:spcPct val="20000"/>
              </a:spcBef>
            </a:pPr>
            <a:endParaRPr lang="en-US" altLang="th-TH" sz="2000"/>
          </a:p>
          <a:p>
            <a:pPr>
              <a:spcBef>
                <a:spcPct val="20000"/>
              </a:spcBef>
            </a:pPr>
            <a:r>
              <a:rPr lang="en-US" altLang="th-TH" sz="2000"/>
              <a:t>An email server uses </a:t>
            </a:r>
            <a:r>
              <a:rPr lang="en-US" altLang="th-TH" sz="2000" b="1">
                <a:solidFill>
                  <a:srgbClr val="0066FE"/>
                </a:solidFill>
                <a:effectLst>
                  <a:outerShdw blurRad="38100" dist="38100" dir="2700000" algn="tl">
                    <a:srgbClr val="C0C0C0"/>
                  </a:outerShdw>
                </a:effectLst>
              </a:rPr>
              <a:t>Post Office Protocol (POP)</a:t>
            </a:r>
            <a:r>
              <a:rPr lang="en-US" altLang="th-TH" sz="2000"/>
              <a:t> and </a:t>
            </a:r>
            <a:r>
              <a:rPr lang="en-US" altLang="th-TH" sz="2000" b="1">
                <a:solidFill>
                  <a:srgbClr val="0066FE"/>
                </a:solidFill>
                <a:effectLst>
                  <a:outerShdw blurRad="38100" dist="38100" dir="2700000" algn="tl">
                    <a:srgbClr val="C0C0C0"/>
                  </a:outerShdw>
                </a:effectLst>
              </a:rPr>
              <a:t>Simple Mail Transfer Protocol (SMTP)</a:t>
            </a:r>
            <a:r>
              <a:rPr lang="en-US" altLang="th-TH" sz="2000"/>
              <a:t> to receive and sent messages. </a:t>
            </a:r>
          </a:p>
        </p:txBody>
      </p:sp>
      <p:sp>
        <p:nvSpPr>
          <p:cNvPr id="228370" name="Rectangle 18"/>
          <p:cNvSpPr>
            <a:spLocks noChangeArrowheads="1"/>
          </p:cNvSpPr>
          <p:nvPr/>
        </p:nvSpPr>
        <p:spPr bwMode="auto">
          <a:xfrm>
            <a:off x="5829300" y="1874838"/>
            <a:ext cx="3162300" cy="4221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pPr>
            <a:r>
              <a:rPr lang="en-US" altLang="th-TH" b="1">
                <a:solidFill>
                  <a:srgbClr val="0066FE"/>
                </a:solidFill>
                <a:effectLst>
                  <a:outerShdw blurRad="38100" dist="38100" dir="2700000" algn="tl">
                    <a:srgbClr val="C0C0C0"/>
                  </a:outerShdw>
                </a:effectLst>
              </a:rPr>
              <a:t>Post Office Protocol (POP)</a:t>
            </a:r>
            <a:r>
              <a:rPr lang="en-US" altLang="th-TH"/>
              <a:t>  A server assigned to receiving and scanning incoming messages and organizing them by the addressee. (p. 182)</a:t>
            </a:r>
          </a:p>
          <a:p>
            <a:pPr>
              <a:spcBef>
                <a:spcPct val="20000"/>
              </a:spcBef>
            </a:pPr>
            <a:endParaRPr lang="en-US" altLang="th-TH"/>
          </a:p>
          <a:p>
            <a:pPr>
              <a:spcBef>
                <a:spcPct val="20000"/>
              </a:spcBef>
            </a:pPr>
            <a:r>
              <a:rPr lang="en-US" altLang="th-TH" b="1">
                <a:solidFill>
                  <a:srgbClr val="0066FE"/>
                </a:solidFill>
                <a:effectLst>
                  <a:outerShdw blurRad="38100" dist="38100" dir="2700000" algn="tl">
                    <a:srgbClr val="C0C0C0"/>
                  </a:outerShdw>
                </a:effectLst>
              </a:rPr>
              <a:t>Simple Mail Transfer Protocol (SMTP)</a:t>
            </a:r>
            <a:r>
              <a:rPr lang="en-US" altLang="th-TH"/>
              <a:t>  A server assigned to resolving outgoing messages’ domain names into IP addresses.   (p. 182)</a:t>
            </a:r>
          </a:p>
          <a:p>
            <a:pPr>
              <a:spcBef>
                <a:spcPct val="20000"/>
              </a:spcBef>
            </a:pPr>
            <a:endParaRPr lang="en-US" altLang="th-TH"/>
          </a:p>
        </p:txBody>
      </p:sp>
      <p:sp>
        <p:nvSpPr>
          <p:cNvPr id="228371" name="Rectangle 19"/>
          <p:cNvSpPr>
            <a:spLocks noChangeArrowheads="1"/>
          </p:cNvSpPr>
          <p:nvPr/>
        </p:nvSpPr>
        <p:spPr bwMode="auto">
          <a:xfrm>
            <a:off x="2133600" y="1036638"/>
            <a:ext cx="6705600" cy="71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r>
              <a:rPr lang="en-US" altLang="th-TH" sz="2400" b="1">
                <a:solidFill>
                  <a:srgbClr val="9A0000"/>
                </a:solidFill>
              </a:rPr>
              <a:t>Other Server Software</a:t>
            </a:r>
          </a:p>
        </p:txBody>
      </p:sp>
      <p:sp>
        <p:nvSpPr>
          <p:cNvPr id="228372" name="Rectangle 20"/>
          <p:cNvSpPr>
            <a:spLocks noChangeArrowheads="1"/>
          </p:cNvSpPr>
          <p:nvPr/>
        </p:nvSpPr>
        <p:spPr bwMode="auto">
          <a:xfrm>
            <a:off x="2133600" y="533400"/>
            <a:ext cx="6311900" cy="71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r>
              <a:rPr lang="en-US" altLang="th-TH" sz="2600" b="1">
                <a:solidFill>
                  <a:srgbClr val="338B1E"/>
                </a:solidFill>
              </a:rPr>
              <a:t>Network Operating System Software</a:t>
            </a:r>
          </a:p>
        </p:txBody>
      </p:sp>
      <p:pic>
        <p:nvPicPr>
          <p:cNvPr id="228373" name="Picture 21" descr="&#10;copyright.jpg                                                  0006721DRedFrog                        BA8BED2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572250"/>
            <a:ext cx="9144000" cy="2857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2837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2837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370"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1367"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71376" name="Text Box 16"/>
          <p:cNvSpPr txBox="1">
            <a:spLocks noChangeArrowheads="1"/>
          </p:cNvSpPr>
          <p:nvPr/>
        </p:nvSpPr>
        <p:spPr bwMode="auto">
          <a:xfrm>
            <a:off x="1473200" y="723900"/>
            <a:ext cx="5365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th-TH" sz="2000" b="1" dirty="0" smtClean="0"/>
              <a:t>5.3</a:t>
            </a:r>
            <a:endParaRPr lang="en-US" altLang="th-TH" sz="2000" b="1" dirty="0">
              <a:solidFill>
                <a:schemeClr val="bg1"/>
              </a:solidFill>
            </a:endParaRPr>
          </a:p>
        </p:txBody>
      </p:sp>
      <p:sp>
        <p:nvSpPr>
          <p:cNvPr id="271377" name="Rectangle 17"/>
          <p:cNvSpPr>
            <a:spLocks noChangeArrowheads="1"/>
          </p:cNvSpPr>
          <p:nvPr/>
        </p:nvSpPr>
        <p:spPr bwMode="auto">
          <a:xfrm>
            <a:off x="2095500" y="1874838"/>
            <a:ext cx="3162300" cy="4221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pPr>
            <a:r>
              <a:rPr lang="en-US" altLang="th-TH" sz="2000" b="1">
                <a:solidFill>
                  <a:srgbClr val="0066FE"/>
                </a:solidFill>
                <a:effectLst>
                  <a:outerShdw blurRad="38100" dist="38100" dir="2700000" algn="tl">
                    <a:srgbClr val="C0C0C0"/>
                  </a:outerShdw>
                </a:effectLst>
              </a:rPr>
              <a:t>Groupware</a:t>
            </a:r>
            <a:r>
              <a:rPr lang="en-US" altLang="th-TH" sz="2000"/>
              <a:t>, or workgroup productivity software is divided into two groups:</a:t>
            </a:r>
          </a:p>
          <a:p>
            <a:pPr>
              <a:spcBef>
                <a:spcPct val="20000"/>
              </a:spcBef>
            </a:pPr>
            <a:endParaRPr lang="en-US" altLang="th-TH"/>
          </a:p>
          <a:p>
            <a:pPr>
              <a:spcBef>
                <a:spcPct val="20000"/>
              </a:spcBef>
              <a:buClr>
                <a:srgbClr val="990000"/>
              </a:buClr>
              <a:buFontTx/>
              <a:buChar char="•"/>
            </a:pPr>
            <a:r>
              <a:rPr lang="en-US" altLang="th-TH"/>
              <a:t> Centralized scheduling software</a:t>
            </a:r>
          </a:p>
          <a:p>
            <a:pPr>
              <a:spcBef>
                <a:spcPct val="20000"/>
              </a:spcBef>
              <a:buClr>
                <a:srgbClr val="990000"/>
              </a:buClr>
              <a:buFontTx/>
              <a:buChar char="•"/>
            </a:pPr>
            <a:r>
              <a:rPr lang="en-US" altLang="th-TH"/>
              <a:t> Remote collaboration software</a:t>
            </a:r>
            <a:endParaRPr lang="en-US" altLang="th-TH" sz="2000"/>
          </a:p>
        </p:txBody>
      </p:sp>
      <p:sp>
        <p:nvSpPr>
          <p:cNvPr id="271378" name="Rectangle 18"/>
          <p:cNvSpPr>
            <a:spLocks noChangeArrowheads="1"/>
          </p:cNvSpPr>
          <p:nvPr/>
        </p:nvSpPr>
        <p:spPr bwMode="auto">
          <a:xfrm>
            <a:off x="5829300" y="1874838"/>
            <a:ext cx="3162300" cy="4221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pPr>
            <a:r>
              <a:rPr lang="en-US" altLang="th-TH" b="1">
                <a:solidFill>
                  <a:srgbClr val="0066FE"/>
                </a:solidFill>
              </a:rPr>
              <a:t>groupware</a:t>
            </a:r>
            <a:r>
              <a:rPr lang="en-US" altLang="th-TH"/>
              <a:t>  A name that represents a special class of software referred to as “workgroup” software.        (p. 183)</a:t>
            </a:r>
          </a:p>
        </p:txBody>
      </p:sp>
      <p:sp>
        <p:nvSpPr>
          <p:cNvPr id="271379" name="Rectangle 19"/>
          <p:cNvSpPr>
            <a:spLocks noChangeArrowheads="1"/>
          </p:cNvSpPr>
          <p:nvPr/>
        </p:nvSpPr>
        <p:spPr bwMode="auto">
          <a:xfrm>
            <a:off x="2133600" y="1036638"/>
            <a:ext cx="6705600" cy="71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r>
              <a:rPr lang="en-US" altLang="th-TH" sz="2400" b="1">
                <a:solidFill>
                  <a:srgbClr val="9A0000"/>
                </a:solidFill>
              </a:rPr>
              <a:t>Other Server Software</a:t>
            </a:r>
          </a:p>
        </p:txBody>
      </p:sp>
      <p:sp>
        <p:nvSpPr>
          <p:cNvPr id="271380" name="Rectangle 20"/>
          <p:cNvSpPr>
            <a:spLocks noChangeArrowheads="1"/>
          </p:cNvSpPr>
          <p:nvPr/>
        </p:nvSpPr>
        <p:spPr bwMode="auto">
          <a:xfrm>
            <a:off x="2133600" y="533400"/>
            <a:ext cx="6311900" cy="71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r>
              <a:rPr lang="en-US" altLang="th-TH" sz="2600" b="1">
                <a:solidFill>
                  <a:srgbClr val="338B1E"/>
                </a:solidFill>
              </a:rPr>
              <a:t>Network Operating System Software</a:t>
            </a:r>
          </a:p>
        </p:txBody>
      </p:sp>
      <p:pic>
        <p:nvPicPr>
          <p:cNvPr id="271382" name="Picture 22" descr="&#10;copyright.jpg                                                  0006721DRedFrog                        BA8BED2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572250"/>
            <a:ext cx="9144000" cy="2857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7137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1378"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53" name="Text Box 9"/>
          <p:cNvSpPr txBox="1">
            <a:spLocks noChangeArrowheads="1"/>
          </p:cNvSpPr>
          <p:nvPr/>
        </p:nvSpPr>
        <p:spPr bwMode="auto">
          <a:xfrm>
            <a:off x="1473200" y="723900"/>
            <a:ext cx="5365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th-TH" sz="2000" b="1" dirty="0" smtClean="0"/>
              <a:t>5.3</a:t>
            </a:r>
            <a:endParaRPr lang="en-US" altLang="th-TH" sz="2000" b="1" dirty="0">
              <a:solidFill>
                <a:schemeClr val="bg1"/>
              </a:solidFill>
            </a:endParaRPr>
          </a:p>
        </p:txBody>
      </p:sp>
      <p:sp>
        <p:nvSpPr>
          <p:cNvPr id="236554" name="Rectangle 10"/>
          <p:cNvSpPr>
            <a:spLocks noChangeArrowheads="1"/>
          </p:cNvSpPr>
          <p:nvPr/>
        </p:nvSpPr>
        <p:spPr bwMode="auto">
          <a:xfrm>
            <a:off x="2133600" y="1036638"/>
            <a:ext cx="6705600" cy="71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r>
              <a:rPr lang="en-US" altLang="th-TH" sz="2400" b="1">
                <a:solidFill>
                  <a:srgbClr val="9A0000"/>
                </a:solidFill>
              </a:rPr>
              <a:t>Client Software</a:t>
            </a:r>
          </a:p>
        </p:txBody>
      </p:sp>
      <p:sp>
        <p:nvSpPr>
          <p:cNvPr id="236555" name="Rectangle 11"/>
          <p:cNvSpPr>
            <a:spLocks noChangeArrowheads="1"/>
          </p:cNvSpPr>
          <p:nvPr/>
        </p:nvSpPr>
        <p:spPr bwMode="auto">
          <a:xfrm>
            <a:off x="2133600" y="1879600"/>
            <a:ext cx="6781800" cy="422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pPr>
            <a:r>
              <a:rPr lang="en-US" altLang="th-TH" sz="2000"/>
              <a:t>Client software, such as Microsoft Outlook, runs on the client machine, rather than the server. </a:t>
            </a:r>
          </a:p>
          <a:p>
            <a:pPr>
              <a:spcBef>
                <a:spcPct val="20000"/>
              </a:spcBef>
            </a:pPr>
            <a:endParaRPr lang="en-US" altLang="th-TH" sz="2000"/>
          </a:p>
          <a:p>
            <a:pPr>
              <a:spcBef>
                <a:spcPct val="20000"/>
              </a:spcBef>
            </a:pPr>
            <a:r>
              <a:rPr lang="en-US" altLang="th-TH" sz="2000"/>
              <a:t>In some networks, such as Novell NetWare, client software is used for all network access functions. </a:t>
            </a:r>
          </a:p>
        </p:txBody>
      </p:sp>
      <p:sp>
        <p:nvSpPr>
          <p:cNvPr id="236556" name="Rectangle 12"/>
          <p:cNvSpPr>
            <a:spLocks noChangeArrowheads="1"/>
          </p:cNvSpPr>
          <p:nvPr/>
        </p:nvSpPr>
        <p:spPr bwMode="auto">
          <a:xfrm>
            <a:off x="2133600" y="533400"/>
            <a:ext cx="6311900" cy="71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r>
              <a:rPr lang="en-US" altLang="th-TH" sz="2600" b="1">
                <a:solidFill>
                  <a:srgbClr val="338B1E"/>
                </a:solidFill>
              </a:rPr>
              <a:t>Network Operating System Software</a:t>
            </a:r>
          </a:p>
        </p:txBody>
      </p:sp>
      <p:pic>
        <p:nvPicPr>
          <p:cNvPr id="236557" name="Picture 13" descr="&#10;copyright.jpg                                                  0006721DRedFrog                        BA8BED2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572250"/>
            <a:ext cx="9144000" cy="2857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5" name="Text Box 7"/>
          <p:cNvSpPr txBox="1">
            <a:spLocks noChangeArrowheads="1"/>
          </p:cNvSpPr>
          <p:nvPr/>
        </p:nvSpPr>
        <p:spPr bwMode="auto">
          <a:xfrm>
            <a:off x="1473200" y="723900"/>
            <a:ext cx="5365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th-TH" sz="2000" b="1" dirty="0" smtClean="0"/>
              <a:t>5.3</a:t>
            </a:r>
            <a:endParaRPr lang="en-US" altLang="th-TH" sz="2000" b="1" dirty="0">
              <a:solidFill>
                <a:schemeClr val="bg1"/>
              </a:solidFill>
            </a:endParaRPr>
          </a:p>
        </p:txBody>
      </p:sp>
      <p:sp>
        <p:nvSpPr>
          <p:cNvPr id="242696" name="Rectangle 8"/>
          <p:cNvSpPr>
            <a:spLocks noChangeArrowheads="1"/>
          </p:cNvSpPr>
          <p:nvPr/>
        </p:nvSpPr>
        <p:spPr bwMode="auto">
          <a:xfrm>
            <a:off x="2133600" y="1036638"/>
            <a:ext cx="6705600" cy="71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r>
              <a:rPr lang="en-US" altLang="th-TH" sz="2400" b="1">
                <a:solidFill>
                  <a:srgbClr val="9A0000"/>
                </a:solidFill>
              </a:rPr>
              <a:t>You Try It</a:t>
            </a:r>
            <a:endParaRPr lang="en-US" altLang="th-TH" sz="2800" b="1">
              <a:solidFill>
                <a:schemeClr val="tx2"/>
              </a:solidFill>
            </a:endParaRPr>
          </a:p>
        </p:txBody>
      </p:sp>
      <p:sp>
        <p:nvSpPr>
          <p:cNvPr id="242697" name="Rectangle 9"/>
          <p:cNvSpPr>
            <a:spLocks noChangeArrowheads="1"/>
          </p:cNvSpPr>
          <p:nvPr/>
        </p:nvSpPr>
        <p:spPr bwMode="auto">
          <a:xfrm>
            <a:off x="2133600" y="1879600"/>
            <a:ext cx="6781800" cy="422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pPr>
            <a:endParaRPr lang="en-US" altLang="th-TH" sz="2000"/>
          </a:p>
          <a:p>
            <a:pPr>
              <a:spcBef>
                <a:spcPct val="20000"/>
              </a:spcBef>
            </a:pPr>
            <a:endParaRPr lang="en-US" altLang="th-TH" sz="2000"/>
          </a:p>
          <a:p>
            <a:pPr>
              <a:spcBef>
                <a:spcPct val="20000"/>
              </a:spcBef>
            </a:pPr>
            <a:endParaRPr lang="en-US" altLang="th-TH" sz="2000"/>
          </a:p>
          <a:p>
            <a:pPr>
              <a:spcBef>
                <a:spcPct val="20000"/>
              </a:spcBef>
              <a:buClr>
                <a:srgbClr val="990000"/>
              </a:buClr>
              <a:buFont typeface="Times"/>
              <a:buChar char="•"/>
            </a:pPr>
            <a:r>
              <a:rPr lang="en-US" altLang="th-TH"/>
              <a:t> Activity 6D – Configuring E-mail Accounts  (p. 182)</a:t>
            </a:r>
            <a:endParaRPr lang="en-US" altLang="th-TH" sz="2000"/>
          </a:p>
        </p:txBody>
      </p:sp>
      <p:sp>
        <p:nvSpPr>
          <p:cNvPr id="242698" name="Rectangle 10"/>
          <p:cNvSpPr>
            <a:spLocks noChangeArrowheads="1"/>
          </p:cNvSpPr>
          <p:nvPr/>
        </p:nvSpPr>
        <p:spPr bwMode="auto">
          <a:xfrm>
            <a:off x="2133600" y="533400"/>
            <a:ext cx="6311900" cy="71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r>
              <a:rPr lang="en-US" altLang="th-TH" sz="2600" b="1">
                <a:solidFill>
                  <a:srgbClr val="338B1E"/>
                </a:solidFill>
              </a:rPr>
              <a:t>Network Operating System Software</a:t>
            </a:r>
          </a:p>
        </p:txBody>
      </p:sp>
      <p:pic>
        <p:nvPicPr>
          <p:cNvPr id="242699"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1981200"/>
            <a:ext cx="2209800" cy="684213"/>
          </a:xfrm>
          <a:prstGeom prst="rect">
            <a:avLst/>
          </a:prstGeom>
          <a:noFill/>
          <a:extLst>
            <a:ext uri="{909E8E84-426E-40DD-AFC4-6F175D3DCCD1}">
              <a14:hiddenFill xmlns:a14="http://schemas.microsoft.com/office/drawing/2010/main">
                <a:solidFill>
                  <a:srgbClr val="FFFFFF"/>
                </a:solidFill>
              </a14:hiddenFill>
            </a:ext>
          </a:extLst>
        </p:spPr>
      </p:pic>
      <p:pic>
        <p:nvPicPr>
          <p:cNvPr id="242700" name="Picture 12" descr="&#10;copyright.jpg                                                  0006721DRedFrog                        BA8BED2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572250"/>
            <a:ext cx="9144000" cy="2857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26"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6027" name="Rectangle 11"/>
          <p:cNvSpPr>
            <a:spLocks noChangeArrowheads="1"/>
          </p:cNvSpPr>
          <p:nvPr/>
        </p:nvSpPr>
        <p:spPr bwMode="auto">
          <a:xfrm>
            <a:off x="2133600" y="1036638"/>
            <a:ext cx="6705600" cy="71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r>
              <a:rPr lang="en-US" altLang="th-TH" sz="2400" b="1">
                <a:solidFill>
                  <a:srgbClr val="9A0000"/>
                </a:solidFill>
              </a:rPr>
              <a:t>Resources</a:t>
            </a:r>
            <a:endParaRPr lang="en-US" altLang="th-TH" sz="2800" b="1">
              <a:solidFill>
                <a:schemeClr val="tx2"/>
              </a:solidFill>
            </a:endParaRPr>
          </a:p>
        </p:txBody>
      </p:sp>
      <p:sp>
        <p:nvSpPr>
          <p:cNvPr id="86028" name="Rectangle 12"/>
          <p:cNvSpPr>
            <a:spLocks noChangeArrowheads="1"/>
          </p:cNvSpPr>
          <p:nvPr/>
        </p:nvSpPr>
        <p:spPr bwMode="auto">
          <a:xfrm>
            <a:off x="2133600" y="1879600"/>
            <a:ext cx="6781800" cy="422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pPr>
            <a:r>
              <a:rPr lang="en-US" altLang="th-TH" sz="2000" dirty="0"/>
              <a:t>For more resources on this chapter, go to the Introduction to Networks and Networking Web site at </a:t>
            </a:r>
            <a:r>
              <a:rPr lang="en-US" altLang="th-TH" sz="2000" dirty="0">
                <a:hlinkClick r:id="rId3"/>
              </a:rPr>
              <a:t>http://networking.glencoe.com</a:t>
            </a:r>
            <a:r>
              <a:rPr lang="en-US" altLang="th-TH" sz="2000" dirty="0"/>
              <a:t>.</a:t>
            </a:r>
          </a:p>
        </p:txBody>
      </p:sp>
      <p:sp>
        <p:nvSpPr>
          <p:cNvPr id="86029" name="Rectangle 13"/>
          <p:cNvSpPr>
            <a:spLocks noChangeArrowheads="1"/>
          </p:cNvSpPr>
          <p:nvPr/>
        </p:nvSpPr>
        <p:spPr bwMode="auto">
          <a:xfrm>
            <a:off x="2133600" y="533400"/>
            <a:ext cx="6311900" cy="71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r>
              <a:rPr lang="en-US" altLang="th-TH" sz="2700" b="1" dirty="0" smtClean="0">
                <a:solidFill>
                  <a:srgbClr val="338B1E"/>
                </a:solidFill>
              </a:rPr>
              <a:t>Chapter 5</a:t>
            </a:r>
            <a:endParaRPr lang="en-US" altLang="th-TH" sz="2700" b="1" dirty="0">
              <a:solidFill>
                <a:srgbClr val="338B1E"/>
              </a:solidFill>
            </a:endParaRPr>
          </a:p>
        </p:txBody>
      </p:sp>
      <p:pic>
        <p:nvPicPr>
          <p:cNvPr id="86030" name="Picture 14" descr="&#10;copyright.jpg                                                  0006721DRedFrog                        BA8BED2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572250"/>
            <a:ext cx="9144000" cy="2857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11"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120" name="Text Box 24"/>
          <p:cNvSpPr txBox="1">
            <a:spLocks noChangeArrowheads="1"/>
          </p:cNvSpPr>
          <p:nvPr/>
        </p:nvSpPr>
        <p:spPr bwMode="auto">
          <a:xfrm>
            <a:off x="1473200" y="723900"/>
            <a:ext cx="5365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th-TH" sz="2000" b="1" dirty="0" smtClean="0"/>
              <a:t>5.1</a:t>
            </a:r>
            <a:endParaRPr lang="en-US" altLang="th-TH" sz="2000" b="1" dirty="0">
              <a:solidFill>
                <a:schemeClr val="bg1"/>
              </a:solidFill>
            </a:endParaRPr>
          </a:p>
        </p:txBody>
      </p:sp>
      <p:sp>
        <p:nvSpPr>
          <p:cNvPr id="4121" name="Rectangle 25"/>
          <p:cNvSpPr>
            <a:spLocks noChangeArrowheads="1"/>
          </p:cNvSpPr>
          <p:nvPr/>
        </p:nvSpPr>
        <p:spPr bwMode="auto">
          <a:xfrm>
            <a:off x="2095500" y="1874838"/>
            <a:ext cx="3162300" cy="4221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pPr>
            <a:r>
              <a:rPr lang="en-US" altLang="th-TH" b="1"/>
              <a:t>Main Ideas</a:t>
            </a:r>
            <a:endParaRPr lang="en-US" altLang="th-TH"/>
          </a:p>
          <a:p>
            <a:pPr>
              <a:spcBef>
                <a:spcPct val="20000"/>
              </a:spcBef>
            </a:pPr>
            <a:endParaRPr lang="en-US" altLang="th-TH"/>
          </a:p>
          <a:p>
            <a:pPr>
              <a:spcBef>
                <a:spcPct val="20000"/>
              </a:spcBef>
            </a:pPr>
            <a:r>
              <a:rPr lang="en-US" altLang="th-TH" sz="2000"/>
              <a:t>Operating systems provide the main interface for interacting with computer hardware.</a:t>
            </a:r>
          </a:p>
        </p:txBody>
      </p:sp>
      <p:sp>
        <p:nvSpPr>
          <p:cNvPr id="4122" name="Rectangle 26"/>
          <p:cNvSpPr>
            <a:spLocks noChangeArrowheads="1"/>
          </p:cNvSpPr>
          <p:nvPr/>
        </p:nvSpPr>
        <p:spPr bwMode="auto">
          <a:xfrm>
            <a:off x="5829300" y="1874838"/>
            <a:ext cx="3162300" cy="4221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pPr>
            <a:r>
              <a:rPr lang="en-US" altLang="th-TH" b="1"/>
              <a:t>Key Terms</a:t>
            </a:r>
            <a:endParaRPr lang="en-US" altLang="th-TH"/>
          </a:p>
          <a:p>
            <a:pPr>
              <a:spcBef>
                <a:spcPct val="20000"/>
              </a:spcBef>
            </a:pPr>
            <a:endParaRPr lang="en-US" altLang="th-TH"/>
          </a:p>
          <a:p>
            <a:pPr>
              <a:spcBef>
                <a:spcPct val="20000"/>
              </a:spcBef>
            </a:pPr>
            <a:r>
              <a:rPr lang="en-US" altLang="th-TH" sz="2000"/>
              <a:t>Uniplexed Information and Computing System (UNIX)</a:t>
            </a:r>
          </a:p>
          <a:p>
            <a:pPr>
              <a:spcBef>
                <a:spcPct val="20000"/>
              </a:spcBef>
            </a:pPr>
            <a:r>
              <a:rPr lang="en-US" altLang="th-TH" sz="2000"/>
              <a:t>graphical user interface (GUI)</a:t>
            </a:r>
          </a:p>
          <a:p>
            <a:pPr>
              <a:spcBef>
                <a:spcPct val="20000"/>
              </a:spcBef>
            </a:pPr>
            <a:r>
              <a:rPr lang="en-US" altLang="th-TH" sz="2000"/>
              <a:t>Disk Operating System (DOS)</a:t>
            </a:r>
          </a:p>
          <a:p>
            <a:pPr>
              <a:spcBef>
                <a:spcPct val="20000"/>
              </a:spcBef>
            </a:pPr>
            <a:r>
              <a:rPr lang="en-US" altLang="th-TH" sz="2000"/>
              <a:t>Macintosh</a:t>
            </a:r>
          </a:p>
          <a:p>
            <a:pPr>
              <a:spcBef>
                <a:spcPct val="20000"/>
              </a:spcBef>
            </a:pPr>
            <a:r>
              <a:rPr lang="en-US" altLang="th-TH" sz="2000"/>
              <a:t>Windows</a:t>
            </a:r>
          </a:p>
          <a:p>
            <a:pPr>
              <a:spcBef>
                <a:spcPct val="20000"/>
              </a:spcBef>
            </a:pPr>
            <a:r>
              <a:rPr lang="en-US" altLang="th-TH" sz="2000"/>
              <a:t>Linux</a:t>
            </a:r>
          </a:p>
          <a:p>
            <a:pPr>
              <a:spcBef>
                <a:spcPct val="20000"/>
              </a:spcBef>
            </a:pPr>
            <a:r>
              <a:rPr lang="en-US" altLang="th-TH" sz="2000"/>
              <a:t>open source</a:t>
            </a:r>
          </a:p>
        </p:txBody>
      </p:sp>
      <p:sp>
        <p:nvSpPr>
          <p:cNvPr id="4123" name="Rectangle 27"/>
          <p:cNvSpPr>
            <a:spLocks noChangeArrowheads="1"/>
          </p:cNvSpPr>
          <p:nvPr/>
        </p:nvSpPr>
        <p:spPr bwMode="auto">
          <a:xfrm>
            <a:off x="2133600" y="1036638"/>
            <a:ext cx="6705600" cy="71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r>
              <a:rPr lang="en-US" altLang="th-TH" sz="2400" b="1">
                <a:solidFill>
                  <a:srgbClr val="9A0000"/>
                </a:solidFill>
              </a:rPr>
              <a:t>Guide to Reading</a:t>
            </a:r>
          </a:p>
        </p:txBody>
      </p:sp>
      <p:sp>
        <p:nvSpPr>
          <p:cNvPr id="4124" name="Rectangle 28"/>
          <p:cNvSpPr>
            <a:spLocks noChangeArrowheads="1"/>
          </p:cNvSpPr>
          <p:nvPr/>
        </p:nvSpPr>
        <p:spPr bwMode="auto">
          <a:xfrm>
            <a:off x="2133600" y="533400"/>
            <a:ext cx="6311900" cy="71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r>
              <a:rPr lang="en-US" altLang="th-TH" sz="2700" b="1">
                <a:solidFill>
                  <a:srgbClr val="338B1E"/>
                </a:solidFill>
              </a:rPr>
              <a:t>Common Operating Systems</a:t>
            </a:r>
          </a:p>
        </p:txBody>
      </p:sp>
      <p:pic>
        <p:nvPicPr>
          <p:cNvPr id="4125" name="Picture 29" descr="&#10;copyright.jpg                                                  0006721DRedFrog                        BA8BED2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572250"/>
            <a:ext cx="9144000" cy="2857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12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4122">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4122">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4122">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4122">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4122">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4122">
                                            <p:txEl>
                                              <p:pRg st="7" end="7"/>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412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22" grpId="0" uiExpand="1"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67"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94576" name="Text Box 16"/>
          <p:cNvSpPr txBox="1">
            <a:spLocks noChangeArrowheads="1"/>
          </p:cNvSpPr>
          <p:nvPr/>
        </p:nvSpPr>
        <p:spPr bwMode="auto">
          <a:xfrm>
            <a:off x="1473200" y="723900"/>
            <a:ext cx="5365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th-TH" sz="2000" b="1" dirty="0" smtClean="0"/>
              <a:t>5.1</a:t>
            </a:r>
            <a:endParaRPr lang="en-US" altLang="th-TH" sz="2000" b="1" dirty="0">
              <a:solidFill>
                <a:schemeClr val="bg1"/>
              </a:solidFill>
            </a:endParaRPr>
          </a:p>
        </p:txBody>
      </p:sp>
      <p:sp>
        <p:nvSpPr>
          <p:cNvPr id="194577" name="Rectangle 17"/>
          <p:cNvSpPr>
            <a:spLocks noChangeArrowheads="1"/>
          </p:cNvSpPr>
          <p:nvPr/>
        </p:nvSpPr>
        <p:spPr bwMode="auto">
          <a:xfrm>
            <a:off x="2095500" y="1874838"/>
            <a:ext cx="3162300" cy="4221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pPr>
            <a:r>
              <a:rPr lang="en-US" altLang="th-TH" sz="2000"/>
              <a:t>In the 1960s, a determined group of researchers developed an OS that could be used on different kinds of hardware; it was called </a:t>
            </a:r>
            <a:r>
              <a:rPr lang="en-US" altLang="th-TH" sz="2000" b="1">
                <a:solidFill>
                  <a:srgbClr val="0066FE"/>
                </a:solidFill>
                <a:effectLst>
                  <a:outerShdw blurRad="38100" dist="38100" dir="2700000" algn="tl">
                    <a:srgbClr val="C0C0C0"/>
                  </a:outerShdw>
                </a:effectLst>
              </a:rPr>
              <a:t>UNIX</a:t>
            </a:r>
            <a:r>
              <a:rPr lang="en-US" altLang="th-TH" sz="2000"/>
              <a:t>.</a:t>
            </a:r>
          </a:p>
        </p:txBody>
      </p:sp>
      <p:sp>
        <p:nvSpPr>
          <p:cNvPr id="194578" name="Rectangle 18"/>
          <p:cNvSpPr>
            <a:spLocks noChangeArrowheads="1"/>
          </p:cNvSpPr>
          <p:nvPr/>
        </p:nvSpPr>
        <p:spPr bwMode="auto">
          <a:xfrm>
            <a:off x="5829300" y="1874838"/>
            <a:ext cx="3162300" cy="4221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pPr>
            <a:r>
              <a:rPr lang="en-US" altLang="th-TH" b="1">
                <a:solidFill>
                  <a:srgbClr val="0066FE"/>
                </a:solidFill>
                <a:effectLst>
                  <a:outerShdw blurRad="38100" dist="38100" dir="2700000" algn="tl">
                    <a:srgbClr val="C0C0C0"/>
                  </a:outerShdw>
                </a:effectLst>
              </a:rPr>
              <a:t>Uniplex Information and Computing System (UNIX)</a:t>
            </a:r>
            <a:r>
              <a:rPr lang="en-US" altLang="th-TH"/>
              <a:t>  A uniquely powerful and flexible OS that uses very little assembly language code. (p. 166)</a:t>
            </a:r>
          </a:p>
        </p:txBody>
      </p:sp>
      <p:sp>
        <p:nvSpPr>
          <p:cNvPr id="194579" name="Rectangle 19"/>
          <p:cNvSpPr>
            <a:spLocks noChangeArrowheads="1"/>
          </p:cNvSpPr>
          <p:nvPr/>
        </p:nvSpPr>
        <p:spPr bwMode="auto">
          <a:xfrm>
            <a:off x="2133600" y="1036638"/>
            <a:ext cx="6705600" cy="71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r>
              <a:rPr lang="en-US" altLang="th-TH" sz="2400" b="1">
                <a:solidFill>
                  <a:srgbClr val="9A0000"/>
                </a:solidFill>
              </a:rPr>
              <a:t>UNIX</a:t>
            </a:r>
          </a:p>
        </p:txBody>
      </p:sp>
      <p:sp>
        <p:nvSpPr>
          <p:cNvPr id="194580" name="Rectangle 20"/>
          <p:cNvSpPr>
            <a:spLocks noChangeArrowheads="1"/>
          </p:cNvSpPr>
          <p:nvPr/>
        </p:nvSpPr>
        <p:spPr bwMode="auto">
          <a:xfrm>
            <a:off x="2133600" y="533400"/>
            <a:ext cx="6311900" cy="71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r>
              <a:rPr lang="en-US" altLang="th-TH" sz="2700" b="1">
                <a:solidFill>
                  <a:srgbClr val="338B1E"/>
                </a:solidFill>
              </a:rPr>
              <a:t>Common Operating Systems</a:t>
            </a:r>
          </a:p>
        </p:txBody>
      </p:sp>
      <p:pic>
        <p:nvPicPr>
          <p:cNvPr id="194581" name="Picture 21" descr="&#10;copyright.jpg                                                  0006721DRedFrog                        BA8BED2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572250"/>
            <a:ext cx="9144000" cy="2857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9457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78"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2523"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92532" name="Text Box 20"/>
          <p:cNvSpPr txBox="1">
            <a:spLocks noChangeArrowheads="1"/>
          </p:cNvSpPr>
          <p:nvPr/>
        </p:nvSpPr>
        <p:spPr bwMode="auto">
          <a:xfrm>
            <a:off x="1473200" y="723900"/>
            <a:ext cx="5365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th-TH" sz="2000" b="1" dirty="0" smtClean="0"/>
              <a:t>5.1</a:t>
            </a:r>
            <a:endParaRPr lang="en-US" altLang="th-TH" sz="2000" b="1" dirty="0">
              <a:solidFill>
                <a:schemeClr val="bg1"/>
              </a:solidFill>
            </a:endParaRPr>
          </a:p>
        </p:txBody>
      </p:sp>
      <p:sp>
        <p:nvSpPr>
          <p:cNvPr id="192533" name="Rectangle 21"/>
          <p:cNvSpPr>
            <a:spLocks noChangeArrowheads="1"/>
          </p:cNvSpPr>
          <p:nvPr/>
        </p:nvSpPr>
        <p:spPr bwMode="auto">
          <a:xfrm>
            <a:off x="2095500" y="1874838"/>
            <a:ext cx="3162300" cy="4221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pPr>
            <a:r>
              <a:rPr lang="en-US" altLang="th-TH" sz="2000"/>
              <a:t>UNIX was developed in a programming language that was independent of the hardware on which it needed to operate. </a:t>
            </a:r>
          </a:p>
          <a:p>
            <a:pPr>
              <a:spcBef>
                <a:spcPct val="20000"/>
              </a:spcBef>
            </a:pPr>
            <a:endParaRPr lang="en-US" altLang="th-TH" sz="2000"/>
          </a:p>
          <a:p>
            <a:pPr>
              <a:spcBef>
                <a:spcPct val="20000"/>
              </a:spcBef>
            </a:pPr>
            <a:r>
              <a:rPr lang="en-US" altLang="th-TH" sz="2000"/>
              <a:t>Most versions of UNIX do not have a </a:t>
            </a:r>
            <a:r>
              <a:rPr lang="en-US" altLang="th-TH" sz="2000" b="1">
                <a:solidFill>
                  <a:srgbClr val="0066FE"/>
                </a:solidFill>
                <a:effectLst>
                  <a:outerShdw blurRad="38100" dist="38100" dir="2700000" algn="tl">
                    <a:srgbClr val="C0C0C0"/>
                  </a:outerShdw>
                </a:effectLst>
              </a:rPr>
              <a:t>graphical user interface (GUI)</a:t>
            </a:r>
            <a:r>
              <a:rPr lang="en-US" altLang="th-TH" sz="2000"/>
              <a:t> but in recent years a lot of work has been done to make UNIX easier to use.</a:t>
            </a:r>
          </a:p>
        </p:txBody>
      </p:sp>
      <p:sp>
        <p:nvSpPr>
          <p:cNvPr id="192534" name="Rectangle 22"/>
          <p:cNvSpPr>
            <a:spLocks noChangeArrowheads="1"/>
          </p:cNvSpPr>
          <p:nvPr/>
        </p:nvSpPr>
        <p:spPr bwMode="auto">
          <a:xfrm>
            <a:off x="5829300" y="1874838"/>
            <a:ext cx="3162300" cy="4221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pPr>
            <a:r>
              <a:rPr lang="en-US" altLang="th-TH" b="1">
                <a:solidFill>
                  <a:srgbClr val="0066FE"/>
                </a:solidFill>
                <a:effectLst>
                  <a:outerShdw blurRad="38100" dist="38100" dir="2700000" algn="tl">
                    <a:srgbClr val="C0C0C0"/>
                  </a:outerShdw>
                </a:effectLst>
              </a:rPr>
              <a:t>graphical user interface (GUI)</a:t>
            </a:r>
            <a:r>
              <a:rPr lang="en-US" altLang="th-TH"/>
              <a:t>  A computer interface that replaces typed commands. Makes computing easy by allowing users to click a mouse and graphical icons to manage files within the OS. (p. 167)</a:t>
            </a:r>
          </a:p>
        </p:txBody>
      </p:sp>
      <p:sp>
        <p:nvSpPr>
          <p:cNvPr id="192535" name="Rectangle 23"/>
          <p:cNvSpPr>
            <a:spLocks noChangeArrowheads="1"/>
          </p:cNvSpPr>
          <p:nvPr/>
        </p:nvSpPr>
        <p:spPr bwMode="auto">
          <a:xfrm>
            <a:off x="2133600" y="1036638"/>
            <a:ext cx="6705600" cy="71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r>
              <a:rPr lang="en-US" altLang="th-TH" sz="2400" b="1">
                <a:solidFill>
                  <a:srgbClr val="9A0000"/>
                </a:solidFill>
              </a:rPr>
              <a:t>UNIX</a:t>
            </a:r>
          </a:p>
        </p:txBody>
      </p:sp>
      <p:sp>
        <p:nvSpPr>
          <p:cNvPr id="192536" name="Rectangle 24"/>
          <p:cNvSpPr>
            <a:spLocks noChangeArrowheads="1"/>
          </p:cNvSpPr>
          <p:nvPr/>
        </p:nvSpPr>
        <p:spPr bwMode="auto">
          <a:xfrm>
            <a:off x="2133600" y="533400"/>
            <a:ext cx="6311900" cy="71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r>
              <a:rPr lang="en-US" altLang="th-TH" sz="2700" b="1">
                <a:solidFill>
                  <a:srgbClr val="338B1E"/>
                </a:solidFill>
              </a:rPr>
              <a:t>Common Operating Systems</a:t>
            </a:r>
          </a:p>
        </p:txBody>
      </p:sp>
      <p:pic>
        <p:nvPicPr>
          <p:cNvPr id="192538" name="Picture 26" descr="&#10;copyright.jpg                                                  0006721DRedFrog                        BA8BED2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572250"/>
            <a:ext cx="9144000" cy="2857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9253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534"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5592"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95600" name="Picture 16"/>
          <p:cNvPicPr>
            <a:picLocks noChangeAspect="1" noChangeArrowheads="1"/>
          </p:cNvPicPr>
          <p:nvPr/>
        </p:nvPicPr>
        <p:blipFill>
          <a:blip r:embed="rId3">
            <a:extLst>
              <a:ext uri="{28A0092B-C50C-407E-A947-70E740481C1C}">
                <a14:useLocalDpi xmlns:a14="http://schemas.microsoft.com/office/drawing/2010/main" val="0"/>
              </a:ext>
            </a:extLst>
          </a:blip>
          <a:srcRect r="24562"/>
          <a:stretch>
            <a:fillRect/>
          </a:stretch>
        </p:blipFill>
        <p:spPr bwMode="auto">
          <a:xfrm>
            <a:off x="1905000" y="3967163"/>
            <a:ext cx="3238500" cy="2433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5602" name="Text Box 18"/>
          <p:cNvSpPr txBox="1">
            <a:spLocks noChangeArrowheads="1"/>
          </p:cNvSpPr>
          <p:nvPr/>
        </p:nvSpPr>
        <p:spPr bwMode="auto">
          <a:xfrm>
            <a:off x="1473200" y="723900"/>
            <a:ext cx="5365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th-TH" sz="2000" b="1" dirty="0" smtClean="0"/>
              <a:t>5.1</a:t>
            </a:r>
            <a:endParaRPr lang="en-US" altLang="th-TH" sz="2000" b="1" dirty="0">
              <a:solidFill>
                <a:schemeClr val="bg1"/>
              </a:solidFill>
            </a:endParaRPr>
          </a:p>
        </p:txBody>
      </p:sp>
      <p:sp>
        <p:nvSpPr>
          <p:cNvPr id="195603" name="Rectangle 19"/>
          <p:cNvSpPr>
            <a:spLocks noChangeArrowheads="1"/>
          </p:cNvSpPr>
          <p:nvPr/>
        </p:nvSpPr>
        <p:spPr bwMode="auto">
          <a:xfrm>
            <a:off x="2095500" y="1874838"/>
            <a:ext cx="3162300" cy="4221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90000"/>
              </a:lnSpc>
              <a:spcBef>
                <a:spcPct val="20000"/>
              </a:spcBef>
            </a:pPr>
            <a:r>
              <a:rPr lang="en-US" altLang="th-TH"/>
              <a:t>In the 1980s, IBM and Microsoft developed </a:t>
            </a:r>
            <a:r>
              <a:rPr lang="en-US" altLang="th-TH" b="1">
                <a:solidFill>
                  <a:srgbClr val="0066FE"/>
                </a:solidFill>
                <a:effectLst>
                  <a:outerShdw blurRad="38100" dist="38100" dir="2700000" algn="tl">
                    <a:srgbClr val="C0C0C0"/>
                  </a:outerShdw>
                </a:effectLst>
              </a:rPr>
              <a:t>Disk Operating System (DOS)</a:t>
            </a:r>
            <a:r>
              <a:rPr lang="en-US" altLang="th-TH">
                <a:solidFill>
                  <a:schemeClr val="tx2"/>
                </a:solidFill>
                <a:effectLst>
                  <a:outerShdw blurRad="38100" dist="38100" dir="2700000" algn="tl">
                    <a:srgbClr val="C0C0C0"/>
                  </a:outerShdw>
                </a:effectLst>
              </a:rPr>
              <a:t>.</a:t>
            </a:r>
            <a:endParaRPr lang="en-US" altLang="th-TH">
              <a:solidFill>
                <a:srgbClr val="0000FF"/>
              </a:solidFill>
              <a:effectLst>
                <a:outerShdw blurRad="38100" dist="38100" dir="2700000" algn="tl">
                  <a:srgbClr val="C0C0C0"/>
                </a:outerShdw>
              </a:effectLst>
            </a:endParaRPr>
          </a:p>
          <a:p>
            <a:pPr>
              <a:lnSpc>
                <a:spcPct val="90000"/>
              </a:lnSpc>
              <a:spcBef>
                <a:spcPct val="20000"/>
              </a:spcBef>
            </a:pPr>
            <a:endParaRPr lang="en-US" altLang="th-TH"/>
          </a:p>
          <a:p>
            <a:pPr>
              <a:lnSpc>
                <a:spcPct val="90000"/>
              </a:lnSpc>
              <a:spcBef>
                <a:spcPct val="20000"/>
              </a:spcBef>
            </a:pPr>
            <a:r>
              <a:rPr lang="en-US" altLang="th-TH"/>
              <a:t>There is no GUI for DOS. All commands are entered at the command prompt.</a:t>
            </a:r>
          </a:p>
        </p:txBody>
      </p:sp>
      <p:sp>
        <p:nvSpPr>
          <p:cNvPr id="195604" name="Rectangle 20"/>
          <p:cNvSpPr>
            <a:spLocks noChangeArrowheads="1"/>
          </p:cNvSpPr>
          <p:nvPr/>
        </p:nvSpPr>
        <p:spPr bwMode="auto">
          <a:xfrm>
            <a:off x="5829300" y="1874838"/>
            <a:ext cx="3162300" cy="4221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95000"/>
              </a:lnSpc>
              <a:spcBef>
                <a:spcPct val="20000"/>
              </a:spcBef>
            </a:pPr>
            <a:r>
              <a:rPr lang="en-US" altLang="th-TH" b="1">
                <a:solidFill>
                  <a:srgbClr val="0066FE"/>
                </a:solidFill>
                <a:effectLst>
                  <a:outerShdw blurRad="38100" dist="38100" dir="2700000" algn="tl">
                    <a:srgbClr val="C0C0C0"/>
                  </a:outerShdw>
                </a:effectLst>
              </a:rPr>
              <a:t>Disk Operating System (DOS)</a:t>
            </a:r>
            <a:r>
              <a:rPr lang="en-US" altLang="th-TH"/>
              <a:t>  A command driven operating system capable of performing many important tasks, such as file and directory management, disk formatting, and simple text editing. (p. 167)</a:t>
            </a:r>
          </a:p>
        </p:txBody>
      </p:sp>
      <p:sp>
        <p:nvSpPr>
          <p:cNvPr id="195605" name="Rectangle 21"/>
          <p:cNvSpPr>
            <a:spLocks noChangeArrowheads="1"/>
          </p:cNvSpPr>
          <p:nvPr/>
        </p:nvSpPr>
        <p:spPr bwMode="auto">
          <a:xfrm>
            <a:off x="2133600" y="1036638"/>
            <a:ext cx="6705600" cy="71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r>
              <a:rPr lang="en-US" altLang="th-TH" sz="2400" b="1">
                <a:solidFill>
                  <a:srgbClr val="9A0000"/>
                </a:solidFill>
              </a:rPr>
              <a:t>DOS</a:t>
            </a:r>
          </a:p>
        </p:txBody>
      </p:sp>
      <p:sp>
        <p:nvSpPr>
          <p:cNvPr id="195606" name="Rectangle 22"/>
          <p:cNvSpPr>
            <a:spLocks noChangeArrowheads="1"/>
          </p:cNvSpPr>
          <p:nvPr/>
        </p:nvSpPr>
        <p:spPr bwMode="auto">
          <a:xfrm>
            <a:off x="2133600" y="533400"/>
            <a:ext cx="6311900" cy="71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r>
              <a:rPr lang="en-US" altLang="th-TH" sz="2700" b="1">
                <a:solidFill>
                  <a:srgbClr val="338B1E"/>
                </a:solidFill>
              </a:rPr>
              <a:t>Common Operating Systems</a:t>
            </a:r>
          </a:p>
        </p:txBody>
      </p:sp>
      <p:pic>
        <p:nvPicPr>
          <p:cNvPr id="195608" name="Picture 24" descr="&#10;copyright.jpg                                                  0006721DRedFrog                        BA8BED2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572250"/>
            <a:ext cx="9144000" cy="2857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9560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604"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661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96624" name="Text Box 16"/>
          <p:cNvSpPr txBox="1">
            <a:spLocks noChangeArrowheads="1"/>
          </p:cNvSpPr>
          <p:nvPr/>
        </p:nvSpPr>
        <p:spPr bwMode="auto">
          <a:xfrm>
            <a:off x="1473200" y="723900"/>
            <a:ext cx="5365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th-TH" sz="2000" b="1" dirty="0" smtClean="0"/>
              <a:t>5.1</a:t>
            </a:r>
            <a:endParaRPr lang="en-US" altLang="th-TH" sz="2000" b="1" dirty="0">
              <a:solidFill>
                <a:schemeClr val="bg1"/>
              </a:solidFill>
            </a:endParaRPr>
          </a:p>
        </p:txBody>
      </p:sp>
      <p:sp>
        <p:nvSpPr>
          <p:cNvPr id="196625" name="Rectangle 17"/>
          <p:cNvSpPr>
            <a:spLocks noChangeArrowheads="1"/>
          </p:cNvSpPr>
          <p:nvPr/>
        </p:nvSpPr>
        <p:spPr bwMode="auto">
          <a:xfrm>
            <a:off x="2095500" y="1874838"/>
            <a:ext cx="3162300" cy="4221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pPr>
            <a:r>
              <a:rPr lang="en-US" altLang="th-TH" sz="2000"/>
              <a:t>In 1984, Apple Computers introduced the </a:t>
            </a:r>
            <a:r>
              <a:rPr lang="en-US" altLang="th-TH" sz="2000" b="1">
                <a:solidFill>
                  <a:srgbClr val="0066FE"/>
                </a:solidFill>
                <a:effectLst>
                  <a:outerShdw blurRad="38100" dist="38100" dir="2700000" algn="tl">
                    <a:srgbClr val="C0C0C0"/>
                  </a:outerShdw>
                </a:effectLst>
              </a:rPr>
              <a:t>Macintosh</a:t>
            </a:r>
            <a:r>
              <a:rPr lang="en-US" altLang="th-TH" sz="2000"/>
              <a:t> OS, which used a GUI and a mouse to manage files.</a:t>
            </a:r>
          </a:p>
          <a:p>
            <a:pPr>
              <a:spcBef>
                <a:spcPct val="20000"/>
              </a:spcBef>
            </a:pPr>
            <a:endParaRPr lang="en-US" altLang="th-TH" sz="2000"/>
          </a:p>
          <a:p>
            <a:pPr>
              <a:spcBef>
                <a:spcPct val="20000"/>
              </a:spcBef>
            </a:pPr>
            <a:r>
              <a:rPr lang="en-US" altLang="th-TH" sz="2000"/>
              <a:t>Apple’s OS X uses UNIX as its underlying architecture, making it more stable and easier to customize that it had been in the past.</a:t>
            </a:r>
          </a:p>
        </p:txBody>
      </p:sp>
      <p:sp>
        <p:nvSpPr>
          <p:cNvPr id="196626" name="Rectangle 18"/>
          <p:cNvSpPr>
            <a:spLocks noChangeArrowheads="1"/>
          </p:cNvSpPr>
          <p:nvPr/>
        </p:nvSpPr>
        <p:spPr bwMode="auto">
          <a:xfrm>
            <a:off x="5829300" y="1874838"/>
            <a:ext cx="3162300" cy="4221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pPr>
            <a:r>
              <a:rPr lang="en-US" altLang="th-TH" b="1">
                <a:solidFill>
                  <a:srgbClr val="0066FE"/>
                </a:solidFill>
                <a:effectLst>
                  <a:outerShdw blurRad="38100" dist="38100" dir="2700000" algn="tl">
                    <a:srgbClr val="C0C0C0"/>
                  </a:outerShdw>
                </a:effectLst>
              </a:rPr>
              <a:t>Macintosh</a:t>
            </a:r>
            <a:r>
              <a:rPr lang="en-US" altLang="th-TH" b="1">
                <a:solidFill>
                  <a:srgbClr val="0066FE"/>
                </a:solidFill>
              </a:rPr>
              <a:t>  </a:t>
            </a:r>
            <a:r>
              <a:rPr lang="en-US" altLang="th-TH"/>
              <a:t>A model of computer made by Apple. Features a GUI-type OS in which users click graphical icons to manage files. See also GUI. (p. 168)</a:t>
            </a:r>
          </a:p>
        </p:txBody>
      </p:sp>
      <p:sp>
        <p:nvSpPr>
          <p:cNvPr id="196627" name="Rectangle 19"/>
          <p:cNvSpPr>
            <a:spLocks noChangeArrowheads="1"/>
          </p:cNvSpPr>
          <p:nvPr/>
        </p:nvSpPr>
        <p:spPr bwMode="auto">
          <a:xfrm>
            <a:off x="2133600" y="1036638"/>
            <a:ext cx="6705600" cy="71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r>
              <a:rPr lang="en-US" altLang="th-TH" sz="2400" b="1">
                <a:solidFill>
                  <a:srgbClr val="9A0000"/>
                </a:solidFill>
              </a:rPr>
              <a:t>Macintosh Operating System</a:t>
            </a:r>
          </a:p>
        </p:txBody>
      </p:sp>
      <p:sp>
        <p:nvSpPr>
          <p:cNvPr id="196628" name="Rectangle 20"/>
          <p:cNvSpPr>
            <a:spLocks noChangeArrowheads="1"/>
          </p:cNvSpPr>
          <p:nvPr/>
        </p:nvSpPr>
        <p:spPr bwMode="auto">
          <a:xfrm>
            <a:off x="2133600" y="533400"/>
            <a:ext cx="6311900" cy="71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r>
              <a:rPr lang="en-US" altLang="th-TH" sz="2700" b="1">
                <a:solidFill>
                  <a:srgbClr val="338B1E"/>
                </a:solidFill>
              </a:rPr>
              <a:t>Common Operating Systems</a:t>
            </a:r>
          </a:p>
        </p:txBody>
      </p:sp>
      <p:pic>
        <p:nvPicPr>
          <p:cNvPr id="196630" name="Picture 22" descr="&#10;copyright.jpg                                                  0006721DRedFrog                        BA8BED2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572250"/>
            <a:ext cx="9144000" cy="2857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9662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26"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7643"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97651" name="Picture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1800" y="2800350"/>
            <a:ext cx="3581400" cy="2686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7653" name="Text Box 21"/>
          <p:cNvSpPr txBox="1">
            <a:spLocks noChangeArrowheads="1"/>
          </p:cNvSpPr>
          <p:nvPr/>
        </p:nvSpPr>
        <p:spPr bwMode="auto">
          <a:xfrm>
            <a:off x="1473200" y="723900"/>
            <a:ext cx="5365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th-TH" sz="2000" b="1" dirty="0" smtClean="0"/>
              <a:t>5.1</a:t>
            </a:r>
            <a:endParaRPr lang="en-US" altLang="th-TH" sz="2000" b="1" dirty="0">
              <a:solidFill>
                <a:schemeClr val="bg1"/>
              </a:solidFill>
            </a:endParaRPr>
          </a:p>
        </p:txBody>
      </p:sp>
      <p:sp>
        <p:nvSpPr>
          <p:cNvPr id="197654" name="Rectangle 22"/>
          <p:cNvSpPr>
            <a:spLocks noChangeArrowheads="1"/>
          </p:cNvSpPr>
          <p:nvPr/>
        </p:nvSpPr>
        <p:spPr bwMode="auto">
          <a:xfrm>
            <a:off x="2095500" y="1874838"/>
            <a:ext cx="3162300" cy="4221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pPr>
            <a:r>
              <a:rPr lang="en-US" altLang="th-TH" sz="2000"/>
              <a:t>The Microsoft answer to the Macintosh OS was </a:t>
            </a:r>
            <a:r>
              <a:rPr lang="en-US" altLang="th-TH" sz="2000" b="1">
                <a:solidFill>
                  <a:srgbClr val="0066FE"/>
                </a:solidFill>
                <a:effectLst>
                  <a:outerShdw blurRad="38100" dist="38100" dir="2700000" algn="tl">
                    <a:srgbClr val="C0C0C0"/>
                  </a:outerShdw>
                </a:effectLst>
              </a:rPr>
              <a:t>Windows</a:t>
            </a:r>
            <a:r>
              <a:rPr lang="en-US" altLang="th-TH" sz="2000"/>
              <a:t>. Initially just a GUI on top of DOS, Windows has evolved into the OS of choice on nearly 90% of all computers. </a:t>
            </a:r>
          </a:p>
        </p:txBody>
      </p:sp>
      <p:sp>
        <p:nvSpPr>
          <p:cNvPr id="197655" name="Rectangle 23"/>
          <p:cNvSpPr>
            <a:spLocks noChangeArrowheads="1"/>
          </p:cNvSpPr>
          <p:nvPr/>
        </p:nvSpPr>
        <p:spPr bwMode="auto">
          <a:xfrm>
            <a:off x="5829300" y="1874838"/>
            <a:ext cx="3162300" cy="4221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pPr>
            <a:r>
              <a:rPr lang="en-US" altLang="th-TH" b="1">
                <a:solidFill>
                  <a:srgbClr val="0066FE"/>
                </a:solidFill>
                <a:effectLst>
                  <a:outerShdw blurRad="38100" dist="38100" dir="2700000" algn="tl">
                    <a:srgbClr val="C0C0C0"/>
                  </a:outerShdw>
                </a:effectLst>
              </a:rPr>
              <a:t>Windows</a:t>
            </a:r>
            <a:r>
              <a:rPr lang="en-US" altLang="th-TH"/>
              <a:t>  A family of OSs created by Microsoft. (p. 169)</a:t>
            </a:r>
          </a:p>
        </p:txBody>
      </p:sp>
      <p:sp>
        <p:nvSpPr>
          <p:cNvPr id="197656" name="Rectangle 24"/>
          <p:cNvSpPr>
            <a:spLocks noChangeArrowheads="1"/>
          </p:cNvSpPr>
          <p:nvPr/>
        </p:nvSpPr>
        <p:spPr bwMode="auto">
          <a:xfrm>
            <a:off x="2133600" y="1036638"/>
            <a:ext cx="6705600" cy="71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r>
              <a:rPr lang="en-US" altLang="th-TH" sz="2400" b="1">
                <a:solidFill>
                  <a:srgbClr val="9A0000"/>
                </a:solidFill>
              </a:rPr>
              <a:t>Microsoft Windows</a:t>
            </a:r>
          </a:p>
        </p:txBody>
      </p:sp>
      <p:sp>
        <p:nvSpPr>
          <p:cNvPr id="197657" name="Rectangle 25"/>
          <p:cNvSpPr>
            <a:spLocks noChangeArrowheads="1"/>
          </p:cNvSpPr>
          <p:nvPr/>
        </p:nvSpPr>
        <p:spPr bwMode="auto">
          <a:xfrm>
            <a:off x="2133600" y="533400"/>
            <a:ext cx="6311900" cy="71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r>
              <a:rPr lang="en-US" altLang="th-TH" sz="2700" b="1">
                <a:solidFill>
                  <a:srgbClr val="338B1E"/>
                </a:solidFill>
              </a:rPr>
              <a:t>Common Operating Systems</a:t>
            </a:r>
          </a:p>
        </p:txBody>
      </p:sp>
      <p:pic>
        <p:nvPicPr>
          <p:cNvPr id="197658" name="Picture 26" descr="&#10;copyright.jpg                                                  0006721DRedFrog                        BA8BED2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572250"/>
            <a:ext cx="9144000" cy="285750"/>
          </a:xfrm>
          <a:prstGeom prst="rect">
            <a:avLst/>
          </a:prstGeom>
          <a:noFill/>
          <a:extLst>
            <a:ext uri="{909E8E84-426E-40DD-AFC4-6F175D3DCCD1}">
              <a14:hiddenFill xmlns:a14="http://schemas.microsoft.com/office/drawing/2010/main">
                <a:solidFill>
                  <a:srgbClr val="FFFFFF"/>
                </a:solidFill>
              </a14:hiddenFill>
            </a:ext>
          </a:extLst>
        </p:spPr>
      </p:pic>
      <p:pic>
        <p:nvPicPr>
          <p:cNvPr id="197659" name="Picture 27" descr="&#10;copyright.jpg                                                  0006721DRedFrog                        BA8BED2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572250"/>
            <a:ext cx="9144000" cy="2857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9765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655"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91" name="Text Box 11"/>
          <p:cNvSpPr txBox="1">
            <a:spLocks noChangeArrowheads="1"/>
          </p:cNvSpPr>
          <p:nvPr/>
        </p:nvSpPr>
        <p:spPr bwMode="auto">
          <a:xfrm>
            <a:off x="1473200" y="723900"/>
            <a:ext cx="5365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th-TH" sz="2000" b="1" dirty="0" smtClean="0"/>
              <a:t>5.1</a:t>
            </a:r>
            <a:endParaRPr lang="en-US" altLang="th-TH" sz="2000" b="1" dirty="0">
              <a:solidFill>
                <a:schemeClr val="bg1"/>
              </a:solidFill>
            </a:endParaRPr>
          </a:p>
        </p:txBody>
      </p:sp>
      <p:sp>
        <p:nvSpPr>
          <p:cNvPr id="199692" name="Rectangle 12"/>
          <p:cNvSpPr>
            <a:spLocks noChangeArrowheads="1"/>
          </p:cNvSpPr>
          <p:nvPr/>
        </p:nvSpPr>
        <p:spPr bwMode="auto">
          <a:xfrm>
            <a:off x="2133600" y="1036638"/>
            <a:ext cx="6705600" cy="71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r>
              <a:rPr lang="en-US" altLang="th-TH" sz="2400" b="1">
                <a:solidFill>
                  <a:srgbClr val="9A0000"/>
                </a:solidFill>
              </a:rPr>
              <a:t>Novell Netware</a:t>
            </a:r>
          </a:p>
        </p:txBody>
      </p:sp>
      <p:sp>
        <p:nvSpPr>
          <p:cNvPr id="199693" name="Rectangle 13"/>
          <p:cNvSpPr>
            <a:spLocks noChangeArrowheads="1"/>
          </p:cNvSpPr>
          <p:nvPr/>
        </p:nvSpPr>
        <p:spPr bwMode="auto">
          <a:xfrm>
            <a:off x="2133600" y="1879600"/>
            <a:ext cx="6781800" cy="422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pPr>
            <a:r>
              <a:rPr lang="en-US" altLang="th-TH" sz="2000"/>
              <a:t>Novell’s NetWare OS is different from other OS in that it is technically a network operating system. </a:t>
            </a:r>
          </a:p>
          <a:p>
            <a:pPr>
              <a:spcBef>
                <a:spcPct val="20000"/>
              </a:spcBef>
            </a:pPr>
            <a:endParaRPr lang="en-US" altLang="th-TH" sz="2000"/>
          </a:p>
          <a:p>
            <a:pPr>
              <a:spcBef>
                <a:spcPct val="20000"/>
              </a:spcBef>
            </a:pPr>
            <a:r>
              <a:rPr lang="en-US" altLang="th-TH" sz="2000"/>
              <a:t>NetWare can run on any hardware, including Macintosh, UNIX, and Windows-based computers.</a:t>
            </a:r>
          </a:p>
        </p:txBody>
      </p:sp>
      <p:sp>
        <p:nvSpPr>
          <p:cNvPr id="199694" name="Rectangle 14"/>
          <p:cNvSpPr>
            <a:spLocks noChangeArrowheads="1"/>
          </p:cNvSpPr>
          <p:nvPr/>
        </p:nvSpPr>
        <p:spPr bwMode="auto">
          <a:xfrm>
            <a:off x="2133600" y="533400"/>
            <a:ext cx="6311900" cy="71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r>
              <a:rPr lang="en-US" altLang="th-TH" sz="2700" b="1">
                <a:solidFill>
                  <a:srgbClr val="338B1E"/>
                </a:solidFill>
              </a:rPr>
              <a:t>Common Operating Systems</a:t>
            </a:r>
          </a:p>
        </p:txBody>
      </p:sp>
      <p:pic>
        <p:nvPicPr>
          <p:cNvPr id="199695" name="Picture 15" descr="&#10;copyright.jpg                                                  0006721DRedFrog                        BA8BED2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572250"/>
            <a:ext cx="9144000" cy="2857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338A1E"/>
      </a:hlink>
      <a:folHlink>
        <a:srgbClr val="338A1E"/>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1567</TotalTime>
  <Words>1742</Words>
  <Application>Microsoft Office PowerPoint</Application>
  <PresentationFormat>On-screen Show (4:3)</PresentationFormat>
  <Paragraphs>232</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McGraw-Hill Education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Book cover slide</dc:title>
  <dc:creator>kirk werner</dc:creator>
  <cp:lastModifiedBy>Dcc</cp:lastModifiedBy>
  <cp:revision>71</cp:revision>
  <dcterms:created xsi:type="dcterms:W3CDTF">2004-02-22T17:53:04Z</dcterms:created>
  <dcterms:modified xsi:type="dcterms:W3CDTF">2015-07-05T07:19:36Z</dcterms:modified>
</cp:coreProperties>
</file>